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74" r:id="rId3"/>
    <p:sldId id="282" r:id="rId4"/>
    <p:sldId id="283" r:id="rId5"/>
    <p:sldId id="284" r:id="rId6"/>
    <p:sldId id="285" r:id="rId7"/>
    <p:sldId id="286" r:id="rId8"/>
    <p:sldId id="287" r:id="rId9"/>
    <p:sldId id="288" r:id="rId10"/>
    <p:sldId id="289" r:id="rId11"/>
    <p:sldId id="275" r:id="rId12"/>
    <p:sldId id="276" r:id="rId13"/>
    <p:sldId id="291" r:id="rId14"/>
    <p:sldId id="281" r:id="rId15"/>
    <p:sldId id="310" r:id="rId16"/>
    <p:sldId id="311" r:id="rId17"/>
    <p:sldId id="257" r:id="rId18"/>
    <p:sldId id="312" r:id="rId19"/>
    <p:sldId id="258" r:id="rId20"/>
    <p:sldId id="259" r:id="rId21"/>
    <p:sldId id="260" r:id="rId22"/>
    <p:sldId id="261" r:id="rId23"/>
    <p:sldId id="262" r:id="rId24"/>
    <p:sldId id="263" r:id="rId25"/>
    <p:sldId id="264" r:id="rId26"/>
    <p:sldId id="277" r:id="rId27"/>
    <p:sldId id="290" r:id="rId28"/>
    <p:sldId id="278" r:id="rId29"/>
    <p:sldId id="279" r:id="rId30"/>
    <p:sldId id="265" r:id="rId31"/>
    <p:sldId id="266" r:id="rId32"/>
    <p:sldId id="267" r:id="rId33"/>
    <p:sldId id="268" r:id="rId34"/>
    <p:sldId id="269"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270" r:id="rId53"/>
    <p:sldId id="271" r:id="rId54"/>
    <p:sldId id="317" r:id="rId55"/>
    <p:sldId id="272" r:id="rId56"/>
    <p:sldId id="313" r:id="rId57"/>
    <p:sldId id="314" r:id="rId58"/>
    <p:sldId id="315" r:id="rId59"/>
    <p:sldId id="316" r:id="rId60"/>
    <p:sldId id="27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660"/>
  </p:normalViewPr>
  <p:slideViewPr>
    <p:cSldViewPr snapToGrid="0">
      <p:cViewPr varScale="1">
        <p:scale>
          <a:sx n="83" d="100"/>
          <a:sy n="83" d="100"/>
        </p:scale>
        <p:origin x="435"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410E4-7A16-41D0-9BCE-3CE80D763C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38CBD0B-AE5D-40FC-941E-605A6CB97140}">
      <dgm:prSet/>
      <dgm:spPr/>
      <dgm:t>
        <a:bodyPr/>
        <a:lstStyle/>
        <a:p>
          <a:r>
            <a:rPr lang="en-US" b="0" i="0" baseline="0"/>
            <a:t>Detect loud audio segments automatically using statistical thresholds.</a:t>
          </a:r>
          <a:endParaRPr lang="en-US"/>
        </a:p>
      </dgm:t>
    </dgm:pt>
    <dgm:pt modelId="{9CE342BA-3FD4-4EFD-9FC7-934453FA2349}" type="parTrans" cxnId="{7A634484-3252-4CB0-95B1-A8D86C01AA87}">
      <dgm:prSet/>
      <dgm:spPr/>
      <dgm:t>
        <a:bodyPr/>
        <a:lstStyle/>
        <a:p>
          <a:endParaRPr lang="en-US"/>
        </a:p>
      </dgm:t>
    </dgm:pt>
    <dgm:pt modelId="{42DADA4F-3079-4AB6-BFAB-40AF84675694}" type="sibTrans" cxnId="{7A634484-3252-4CB0-95B1-A8D86C01AA87}">
      <dgm:prSet/>
      <dgm:spPr/>
      <dgm:t>
        <a:bodyPr/>
        <a:lstStyle/>
        <a:p>
          <a:endParaRPr lang="en-US"/>
        </a:p>
      </dgm:t>
    </dgm:pt>
    <dgm:pt modelId="{AD0B13A0-A26F-4A87-986A-6C5375A55FCF}">
      <dgm:prSet/>
      <dgm:spPr/>
      <dgm:t>
        <a:bodyPr/>
        <a:lstStyle/>
        <a:p>
          <a:r>
            <a:rPr lang="en-US" b="0" i="0" baseline="0"/>
            <a:t>Visualize and analyze segment-level amplitude metrics.</a:t>
          </a:r>
          <a:endParaRPr lang="en-US"/>
        </a:p>
      </dgm:t>
    </dgm:pt>
    <dgm:pt modelId="{DB3CCFBD-BDE8-49E0-812F-010A87C20B34}" type="parTrans" cxnId="{9E206F59-2037-4EC1-A6F9-13EEBB9C846A}">
      <dgm:prSet/>
      <dgm:spPr/>
      <dgm:t>
        <a:bodyPr/>
        <a:lstStyle/>
        <a:p>
          <a:endParaRPr lang="en-US"/>
        </a:p>
      </dgm:t>
    </dgm:pt>
    <dgm:pt modelId="{5963527F-9F04-46E2-9FF9-8081068FF88F}" type="sibTrans" cxnId="{9E206F59-2037-4EC1-A6F9-13EEBB9C846A}">
      <dgm:prSet/>
      <dgm:spPr/>
      <dgm:t>
        <a:bodyPr/>
        <a:lstStyle/>
        <a:p>
          <a:endParaRPr lang="en-US"/>
        </a:p>
      </dgm:t>
    </dgm:pt>
    <dgm:pt modelId="{9D0E7B64-C54B-4CB6-9030-AED808DACB22}">
      <dgm:prSet/>
      <dgm:spPr/>
      <dgm:t>
        <a:bodyPr/>
        <a:lstStyle/>
        <a:p>
          <a:r>
            <a:rPr lang="en-US" b="0" i="0" baseline="0"/>
            <a:t>Playback detected loud segments for validation. </a:t>
          </a:r>
          <a:endParaRPr lang="en-US"/>
        </a:p>
      </dgm:t>
    </dgm:pt>
    <dgm:pt modelId="{99F66B79-4AB0-4783-9A51-E6EB12180D25}" type="parTrans" cxnId="{75111C91-C42B-4150-A6C1-D3A552F7178D}">
      <dgm:prSet/>
      <dgm:spPr/>
      <dgm:t>
        <a:bodyPr/>
        <a:lstStyle/>
        <a:p>
          <a:endParaRPr lang="en-US"/>
        </a:p>
      </dgm:t>
    </dgm:pt>
    <dgm:pt modelId="{E634158B-58A2-4CDC-AC74-3834E4426CF4}" type="sibTrans" cxnId="{75111C91-C42B-4150-A6C1-D3A552F7178D}">
      <dgm:prSet/>
      <dgm:spPr/>
      <dgm:t>
        <a:bodyPr/>
        <a:lstStyle/>
        <a:p>
          <a:endParaRPr lang="en-US"/>
        </a:p>
      </dgm:t>
    </dgm:pt>
    <dgm:pt modelId="{C315DF12-F7FC-4152-9F9B-9CE0A678D56E}" type="pres">
      <dgm:prSet presAssocID="{13C410E4-7A16-41D0-9BCE-3CE80D763C17}" presName="root" presStyleCnt="0">
        <dgm:presLayoutVars>
          <dgm:dir/>
          <dgm:resizeHandles val="exact"/>
        </dgm:presLayoutVars>
      </dgm:prSet>
      <dgm:spPr/>
    </dgm:pt>
    <dgm:pt modelId="{62346767-25C4-400F-8805-87BA633D8FBF}" type="pres">
      <dgm:prSet presAssocID="{C38CBD0B-AE5D-40FC-941E-605A6CB97140}" presName="compNode" presStyleCnt="0"/>
      <dgm:spPr/>
    </dgm:pt>
    <dgm:pt modelId="{30F2B963-4D39-4D44-AD42-37F8B3387034}" type="pres">
      <dgm:prSet presAssocID="{C38CBD0B-AE5D-40FC-941E-605A6CB97140}" presName="bgRect" presStyleLbl="bgShp" presStyleIdx="0" presStyleCnt="3"/>
      <dgm:spPr/>
    </dgm:pt>
    <dgm:pt modelId="{6018323E-1ECA-4D2A-8488-91588F217741}" type="pres">
      <dgm:prSet presAssocID="{C38CBD0B-AE5D-40FC-941E-605A6CB971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akers"/>
        </a:ext>
      </dgm:extLst>
    </dgm:pt>
    <dgm:pt modelId="{48374C78-E821-42F5-9EC8-1DD0473037BA}" type="pres">
      <dgm:prSet presAssocID="{C38CBD0B-AE5D-40FC-941E-605A6CB97140}" presName="spaceRect" presStyleCnt="0"/>
      <dgm:spPr/>
    </dgm:pt>
    <dgm:pt modelId="{02C5B783-BC60-4584-81F8-3BF6AE85AD60}" type="pres">
      <dgm:prSet presAssocID="{C38CBD0B-AE5D-40FC-941E-605A6CB97140}" presName="parTx" presStyleLbl="revTx" presStyleIdx="0" presStyleCnt="3">
        <dgm:presLayoutVars>
          <dgm:chMax val="0"/>
          <dgm:chPref val="0"/>
        </dgm:presLayoutVars>
      </dgm:prSet>
      <dgm:spPr/>
    </dgm:pt>
    <dgm:pt modelId="{F6FE7D33-247B-497F-81A9-715FEF3D8FA9}" type="pres">
      <dgm:prSet presAssocID="{42DADA4F-3079-4AB6-BFAB-40AF84675694}" presName="sibTrans" presStyleCnt="0"/>
      <dgm:spPr/>
    </dgm:pt>
    <dgm:pt modelId="{A7C403A2-1273-427E-978A-E540C9E71280}" type="pres">
      <dgm:prSet presAssocID="{AD0B13A0-A26F-4A87-986A-6C5375A55FCF}" presName="compNode" presStyleCnt="0"/>
      <dgm:spPr/>
    </dgm:pt>
    <dgm:pt modelId="{A1900D63-9366-4072-B2A5-0A914C90C388}" type="pres">
      <dgm:prSet presAssocID="{AD0B13A0-A26F-4A87-986A-6C5375A55FCF}" presName="bgRect" presStyleLbl="bgShp" presStyleIdx="1" presStyleCnt="3"/>
      <dgm:spPr/>
    </dgm:pt>
    <dgm:pt modelId="{F9D42E06-77D9-466F-8E95-A491677E951D}" type="pres">
      <dgm:prSet presAssocID="{AD0B13A0-A26F-4A87-986A-6C5375A55F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A41E72E-7346-4C34-83F2-CA842618B42D}" type="pres">
      <dgm:prSet presAssocID="{AD0B13A0-A26F-4A87-986A-6C5375A55FCF}" presName="spaceRect" presStyleCnt="0"/>
      <dgm:spPr/>
    </dgm:pt>
    <dgm:pt modelId="{960AA824-FCBC-493D-824D-F1AD1C9140D9}" type="pres">
      <dgm:prSet presAssocID="{AD0B13A0-A26F-4A87-986A-6C5375A55FCF}" presName="parTx" presStyleLbl="revTx" presStyleIdx="1" presStyleCnt="3">
        <dgm:presLayoutVars>
          <dgm:chMax val="0"/>
          <dgm:chPref val="0"/>
        </dgm:presLayoutVars>
      </dgm:prSet>
      <dgm:spPr/>
    </dgm:pt>
    <dgm:pt modelId="{FD875C64-7B1E-463B-BD0A-116617FDCEE1}" type="pres">
      <dgm:prSet presAssocID="{5963527F-9F04-46E2-9FF9-8081068FF88F}" presName="sibTrans" presStyleCnt="0"/>
      <dgm:spPr/>
    </dgm:pt>
    <dgm:pt modelId="{25A7A0A7-93FC-4E7F-A0DA-03831E6CAD2A}" type="pres">
      <dgm:prSet presAssocID="{9D0E7B64-C54B-4CB6-9030-AED808DACB22}" presName="compNode" presStyleCnt="0"/>
      <dgm:spPr/>
    </dgm:pt>
    <dgm:pt modelId="{34B0D715-3A65-4927-BAC2-4A961D12091F}" type="pres">
      <dgm:prSet presAssocID="{9D0E7B64-C54B-4CB6-9030-AED808DACB22}" presName="bgRect" presStyleLbl="bgShp" presStyleIdx="2" presStyleCnt="3"/>
      <dgm:spPr/>
    </dgm:pt>
    <dgm:pt modelId="{FF1A6F11-3606-4A79-ACD4-B0C87B952165}" type="pres">
      <dgm:prSet presAssocID="{9D0E7B64-C54B-4CB6-9030-AED808DACB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978A8C2D-CD96-45E1-96F5-F68C9A0C51A9}" type="pres">
      <dgm:prSet presAssocID="{9D0E7B64-C54B-4CB6-9030-AED808DACB22}" presName="spaceRect" presStyleCnt="0"/>
      <dgm:spPr/>
    </dgm:pt>
    <dgm:pt modelId="{657FB91C-1889-4B28-BE19-4E515EACC4B6}" type="pres">
      <dgm:prSet presAssocID="{9D0E7B64-C54B-4CB6-9030-AED808DACB22}" presName="parTx" presStyleLbl="revTx" presStyleIdx="2" presStyleCnt="3">
        <dgm:presLayoutVars>
          <dgm:chMax val="0"/>
          <dgm:chPref val="0"/>
        </dgm:presLayoutVars>
      </dgm:prSet>
      <dgm:spPr/>
    </dgm:pt>
  </dgm:ptLst>
  <dgm:cxnLst>
    <dgm:cxn modelId="{DCBD760B-9401-4247-B601-6EA702080413}" type="presOf" srcId="{9D0E7B64-C54B-4CB6-9030-AED808DACB22}" destId="{657FB91C-1889-4B28-BE19-4E515EACC4B6}" srcOrd="0" destOrd="0" presId="urn:microsoft.com/office/officeart/2018/2/layout/IconVerticalSolidList"/>
    <dgm:cxn modelId="{5BE04A2D-6F72-4ECC-8186-3D80F9E3E39F}" type="presOf" srcId="{AD0B13A0-A26F-4A87-986A-6C5375A55FCF}" destId="{960AA824-FCBC-493D-824D-F1AD1C9140D9}" srcOrd="0" destOrd="0" presId="urn:microsoft.com/office/officeart/2018/2/layout/IconVerticalSolidList"/>
    <dgm:cxn modelId="{9E206F59-2037-4EC1-A6F9-13EEBB9C846A}" srcId="{13C410E4-7A16-41D0-9BCE-3CE80D763C17}" destId="{AD0B13A0-A26F-4A87-986A-6C5375A55FCF}" srcOrd="1" destOrd="0" parTransId="{DB3CCFBD-BDE8-49E0-812F-010A87C20B34}" sibTransId="{5963527F-9F04-46E2-9FF9-8081068FF88F}"/>
    <dgm:cxn modelId="{7A634484-3252-4CB0-95B1-A8D86C01AA87}" srcId="{13C410E4-7A16-41D0-9BCE-3CE80D763C17}" destId="{C38CBD0B-AE5D-40FC-941E-605A6CB97140}" srcOrd="0" destOrd="0" parTransId="{9CE342BA-3FD4-4EFD-9FC7-934453FA2349}" sibTransId="{42DADA4F-3079-4AB6-BFAB-40AF84675694}"/>
    <dgm:cxn modelId="{75111C91-C42B-4150-A6C1-D3A552F7178D}" srcId="{13C410E4-7A16-41D0-9BCE-3CE80D763C17}" destId="{9D0E7B64-C54B-4CB6-9030-AED808DACB22}" srcOrd="2" destOrd="0" parTransId="{99F66B79-4AB0-4783-9A51-E6EB12180D25}" sibTransId="{E634158B-58A2-4CDC-AC74-3834E4426CF4}"/>
    <dgm:cxn modelId="{CCF82D9F-2C51-46C6-9160-B9C603BB9EC0}" type="presOf" srcId="{13C410E4-7A16-41D0-9BCE-3CE80D763C17}" destId="{C315DF12-F7FC-4152-9F9B-9CE0A678D56E}" srcOrd="0" destOrd="0" presId="urn:microsoft.com/office/officeart/2018/2/layout/IconVerticalSolidList"/>
    <dgm:cxn modelId="{350076B4-CF15-4DF6-898F-85D15DD0760A}" type="presOf" srcId="{C38CBD0B-AE5D-40FC-941E-605A6CB97140}" destId="{02C5B783-BC60-4584-81F8-3BF6AE85AD60}" srcOrd="0" destOrd="0" presId="urn:microsoft.com/office/officeart/2018/2/layout/IconVerticalSolidList"/>
    <dgm:cxn modelId="{5CDB770C-1E3C-4F01-B466-8CF66A8E1DA1}" type="presParOf" srcId="{C315DF12-F7FC-4152-9F9B-9CE0A678D56E}" destId="{62346767-25C4-400F-8805-87BA633D8FBF}" srcOrd="0" destOrd="0" presId="urn:microsoft.com/office/officeart/2018/2/layout/IconVerticalSolidList"/>
    <dgm:cxn modelId="{0D59C4FB-F58E-47E6-9D57-2A69D2BC6BF7}" type="presParOf" srcId="{62346767-25C4-400F-8805-87BA633D8FBF}" destId="{30F2B963-4D39-4D44-AD42-37F8B3387034}" srcOrd="0" destOrd="0" presId="urn:microsoft.com/office/officeart/2018/2/layout/IconVerticalSolidList"/>
    <dgm:cxn modelId="{E7CE5902-650B-47E8-9F1F-D3149084326E}" type="presParOf" srcId="{62346767-25C4-400F-8805-87BA633D8FBF}" destId="{6018323E-1ECA-4D2A-8488-91588F217741}" srcOrd="1" destOrd="0" presId="urn:microsoft.com/office/officeart/2018/2/layout/IconVerticalSolidList"/>
    <dgm:cxn modelId="{1895B89D-AB8F-4CB7-AA18-73CDE9D2DCBA}" type="presParOf" srcId="{62346767-25C4-400F-8805-87BA633D8FBF}" destId="{48374C78-E821-42F5-9EC8-1DD0473037BA}" srcOrd="2" destOrd="0" presId="urn:microsoft.com/office/officeart/2018/2/layout/IconVerticalSolidList"/>
    <dgm:cxn modelId="{F049EF25-C8AC-4CF9-B653-24E71520F63A}" type="presParOf" srcId="{62346767-25C4-400F-8805-87BA633D8FBF}" destId="{02C5B783-BC60-4584-81F8-3BF6AE85AD60}" srcOrd="3" destOrd="0" presId="urn:microsoft.com/office/officeart/2018/2/layout/IconVerticalSolidList"/>
    <dgm:cxn modelId="{E490ECB0-ED52-4D14-8E2E-196584FDC4F0}" type="presParOf" srcId="{C315DF12-F7FC-4152-9F9B-9CE0A678D56E}" destId="{F6FE7D33-247B-497F-81A9-715FEF3D8FA9}" srcOrd="1" destOrd="0" presId="urn:microsoft.com/office/officeart/2018/2/layout/IconVerticalSolidList"/>
    <dgm:cxn modelId="{B7A9BFFE-EDF0-49B5-A0FC-DFD617351D62}" type="presParOf" srcId="{C315DF12-F7FC-4152-9F9B-9CE0A678D56E}" destId="{A7C403A2-1273-427E-978A-E540C9E71280}" srcOrd="2" destOrd="0" presId="urn:microsoft.com/office/officeart/2018/2/layout/IconVerticalSolidList"/>
    <dgm:cxn modelId="{DB60B31C-86E1-4EC3-9BC3-9040BAE98314}" type="presParOf" srcId="{A7C403A2-1273-427E-978A-E540C9E71280}" destId="{A1900D63-9366-4072-B2A5-0A914C90C388}" srcOrd="0" destOrd="0" presId="urn:microsoft.com/office/officeart/2018/2/layout/IconVerticalSolidList"/>
    <dgm:cxn modelId="{ED103BA8-740E-4580-98C0-485A0649F424}" type="presParOf" srcId="{A7C403A2-1273-427E-978A-E540C9E71280}" destId="{F9D42E06-77D9-466F-8E95-A491677E951D}" srcOrd="1" destOrd="0" presId="urn:microsoft.com/office/officeart/2018/2/layout/IconVerticalSolidList"/>
    <dgm:cxn modelId="{BF286366-284B-45DA-82B1-3CB54D2A75D5}" type="presParOf" srcId="{A7C403A2-1273-427E-978A-E540C9E71280}" destId="{2A41E72E-7346-4C34-83F2-CA842618B42D}" srcOrd="2" destOrd="0" presId="urn:microsoft.com/office/officeart/2018/2/layout/IconVerticalSolidList"/>
    <dgm:cxn modelId="{7080347A-46CF-486B-B1A8-6D2CDF7C8716}" type="presParOf" srcId="{A7C403A2-1273-427E-978A-E540C9E71280}" destId="{960AA824-FCBC-493D-824D-F1AD1C9140D9}" srcOrd="3" destOrd="0" presId="urn:microsoft.com/office/officeart/2018/2/layout/IconVerticalSolidList"/>
    <dgm:cxn modelId="{614B3167-F391-4466-8CD2-C43EF4F47AAC}" type="presParOf" srcId="{C315DF12-F7FC-4152-9F9B-9CE0A678D56E}" destId="{FD875C64-7B1E-463B-BD0A-116617FDCEE1}" srcOrd="3" destOrd="0" presId="urn:microsoft.com/office/officeart/2018/2/layout/IconVerticalSolidList"/>
    <dgm:cxn modelId="{8766F144-C1E1-418F-97AC-C8268B93A28A}" type="presParOf" srcId="{C315DF12-F7FC-4152-9F9B-9CE0A678D56E}" destId="{25A7A0A7-93FC-4E7F-A0DA-03831E6CAD2A}" srcOrd="4" destOrd="0" presId="urn:microsoft.com/office/officeart/2018/2/layout/IconVerticalSolidList"/>
    <dgm:cxn modelId="{34FD855A-9D5D-48F9-AC41-A513FA368D88}" type="presParOf" srcId="{25A7A0A7-93FC-4E7F-A0DA-03831E6CAD2A}" destId="{34B0D715-3A65-4927-BAC2-4A961D12091F}" srcOrd="0" destOrd="0" presId="urn:microsoft.com/office/officeart/2018/2/layout/IconVerticalSolidList"/>
    <dgm:cxn modelId="{7E05CEDC-CABA-448D-9A47-CF81C1D364F1}" type="presParOf" srcId="{25A7A0A7-93FC-4E7F-A0DA-03831E6CAD2A}" destId="{FF1A6F11-3606-4A79-ACD4-B0C87B952165}" srcOrd="1" destOrd="0" presId="urn:microsoft.com/office/officeart/2018/2/layout/IconVerticalSolidList"/>
    <dgm:cxn modelId="{3578EFD6-6DE1-4E98-B081-026F435B7256}" type="presParOf" srcId="{25A7A0A7-93FC-4E7F-A0DA-03831E6CAD2A}" destId="{978A8C2D-CD96-45E1-96F5-F68C9A0C51A9}" srcOrd="2" destOrd="0" presId="urn:microsoft.com/office/officeart/2018/2/layout/IconVerticalSolidList"/>
    <dgm:cxn modelId="{E204519B-7821-4EEA-A94B-75D61BA84F26}" type="presParOf" srcId="{25A7A0A7-93FC-4E7F-A0DA-03831E6CAD2A}" destId="{657FB91C-1889-4B28-BE19-4E515EACC4B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8B74C1-E548-457B-890E-5A9D65487034}"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98796BFF-7304-430D-8D1C-84CEE138E57B}">
      <dgm:prSet/>
      <dgm:spPr/>
      <dgm:t>
        <a:bodyPr/>
        <a:lstStyle/>
        <a:p>
          <a:r>
            <a:rPr lang="en-US" b="1" i="0" baseline="0"/>
            <a:t>Input Audio</a:t>
          </a:r>
          <a:r>
            <a:rPr lang="en-US" b="0" i="0" baseline="0"/>
            <a:t>: Audio file is read and converted to mono (if stereo).</a:t>
          </a:r>
          <a:endParaRPr lang="en-US"/>
        </a:p>
      </dgm:t>
    </dgm:pt>
    <dgm:pt modelId="{3DC0B412-641D-4925-A91D-7449547E0C14}" type="parTrans" cxnId="{16892C0D-16FA-4706-B64E-C76BB4A69DB3}">
      <dgm:prSet/>
      <dgm:spPr/>
      <dgm:t>
        <a:bodyPr/>
        <a:lstStyle/>
        <a:p>
          <a:endParaRPr lang="en-US"/>
        </a:p>
      </dgm:t>
    </dgm:pt>
    <dgm:pt modelId="{02AFF534-B740-4390-A388-804A4AA24A87}" type="sibTrans" cxnId="{16892C0D-16FA-4706-B64E-C76BB4A69DB3}">
      <dgm:prSet/>
      <dgm:spPr/>
      <dgm:t>
        <a:bodyPr/>
        <a:lstStyle/>
        <a:p>
          <a:endParaRPr lang="en-US"/>
        </a:p>
      </dgm:t>
    </dgm:pt>
    <dgm:pt modelId="{FC4DBD70-1D5B-42EB-A2F7-74CC9C59CF0F}">
      <dgm:prSet/>
      <dgm:spPr/>
      <dgm:t>
        <a:bodyPr/>
        <a:lstStyle/>
        <a:p>
          <a:r>
            <a:rPr lang="en-US" b="1" i="0" baseline="0"/>
            <a:t>Segmentation</a:t>
          </a:r>
          <a:r>
            <a:rPr lang="en-US" b="0" i="0" baseline="0"/>
            <a:t>: Dividing audio into smaller segments (based on time stamps).</a:t>
          </a:r>
          <a:endParaRPr lang="en-US"/>
        </a:p>
      </dgm:t>
    </dgm:pt>
    <dgm:pt modelId="{997379CA-80D7-437D-92E9-8B39A2047F0D}" type="parTrans" cxnId="{40C3A9E2-F3CF-4FE9-AFA8-6D11E71E2FE5}">
      <dgm:prSet/>
      <dgm:spPr/>
      <dgm:t>
        <a:bodyPr/>
        <a:lstStyle/>
        <a:p>
          <a:endParaRPr lang="en-US"/>
        </a:p>
      </dgm:t>
    </dgm:pt>
    <dgm:pt modelId="{25701935-70CB-4011-BFC7-93DCC6F50E18}" type="sibTrans" cxnId="{40C3A9E2-F3CF-4FE9-AFA8-6D11E71E2FE5}">
      <dgm:prSet/>
      <dgm:spPr/>
      <dgm:t>
        <a:bodyPr/>
        <a:lstStyle/>
        <a:p>
          <a:endParaRPr lang="en-US"/>
        </a:p>
      </dgm:t>
    </dgm:pt>
    <dgm:pt modelId="{907CD9AD-900D-4DE3-9BC8-23258BF9DE0A}">
      <dgm:prSet/>
      <dgm:spPr/>
      <dgm:t>
        <a:bodyPr/>
        <a:lstStyle/>
        <a:p>
          <a:r>
            <a:rPr lang="en-US" b="1" i="0" baseline="0"/>
            <a:t>Loudness Metrics</a:t>
          </a:r>
          <a:r>
            <a:rPr lang="en-US" b="0" i="0" baseline="0"/>
            <a:t>: Calculating various amplitude metrics for each segment.</a:t>
          </a:r>
          <a:endParaRPr lang="en-US"/>
        </a:p>
      </dgm:t>
    </dgm:pt>
    <dgm:pt modelId="{47E9286B-8105-461B-8BEF-BA38AB59805A}" type="parTrans" cxnId="{9F134D33-17A5-4995-8B00-0D0AF2DCF472}">
      <dgm:prSet/>
      <dgm:spPr/>
      <dgm:t>
        <a:bodyPr/>
        <a:lstStyle/>
        <a:p>
          <a:endParaRPr lang="en-US"/>
        </a:p>
      </dgm:t>
    </dgm:pt>
    <dgm:pt modelId="{46A35A32-A1BC-4AEF-8E46-2317B0E67AA8}" type="sibTrans" cxnId="{9F134D33-17A5-4995-8B00-0D0AF2DCF472}">
      <dgm:prSet/>
      <dgm:spPr/>
      <dgm:t>
        <a:bodyPr/>
        <a:lstStyle/>
        <a:p>
          <a:endParaRPr lang="en-US"/>
        </a:p>
      </dgm:t>
    </dgm:pt>
    <dgm:pt modelId="{275F86E6-0B2E-4CC6-BBB0-CCB510460ECD}">
      <dgm:prSet/>
      <dgm:spPr/>
      <dgm:t>
        <a:bodyPr/>
        <a:lstStyle/>
        <a:p>
          <a:r>
            <a:rPr lang="en-US" b="1" i="0" baseline="0"/>
            <a:t>Loud Segment Detection</a:t>
          </a:r>
          <a:r>
            <a:rPr lang="en-US" b="0" i="0" baseline="0"/>
            <a:t>: Identifying segments with loudness above specific thresholds (max amplitude and RMS). </a:t>
          </a:r>
          <a:endParaRPr lang="en-US"/>
        </a:p>
      </dgm:t>
    </dgm:pt>
    <dgm:pt modelId="{6A0692A2-DFD3-4B7C-88EB-A0E15B6BAE47}" type="parTrans" cxnId="{7DE559CA-3F30-405A-A295-17E457D5F9E6}">
      <dgm:prSet/>
      <dgm:spPr/>
      <dgm:t>
        <a:bodyPr/>
        <a:lstStyle/>
        <a:p>
          <a:endParaRPr lang="en-US"/>
        </a:p>
      </dgm:t>
    </dgm:pt>
    <dgm:pt modelId="{8C2BAFFF-0662-4111-A68C-3717443B88E9}" type="sibTrans" cxnId="{7DE559CA-3F30-405A-A295-17E457D5F9E6}">
      <dgm:prSet/>
      <dgm:spPr/>
      <dgm:t>
        <a:bodyPr/>
        <a:lstStyle/>
        <a:p>
          <a:endParaRPr lang="en-US"/>
        </a:p>
      </dgm:t>
    </dgm:pt>
    <dgm:pt modelId="{99996A29-D894-4B6F-BC36-B6BF5CE8DE58}" type="pres">
      <dgm:prSet presAssocID="{D48B74C1-E548-457B-890E-5A9D65487034}" presName="matrix" presStyleCnt="0">
        <dgm:presLayoutVars>
          <dgm:chMax val="1"/>
          <dgm:dir/>
          <dgm:resizeHandles val="exact"/>
        </dgm:presLayoutVars>
      </dgm:prSet>
      <dgm:spPr/>
    </dgm:pt>
    <dgm:pt modelId="{5BCCE065-677F-4900-8A09-F8F29A1861DF}" type="pres">
      <dgm:prSet presAssocID="{D48B74C1-E548-457B-890E-5A9D65487034}" presName="diamond" presStyleLbl="bgShp" presStyleIdx="0" presStyleCnt="1"/>
      <dgm:spPr/>
    </dgm:pt>
    <dgm:pt modelId="{E17E6554-A452-4B4E-8FD4-A3D9D51BD0F8}" type="pres">
      <dgm:prSet presAssocID="{D48B74C1-E548-457B-890E-5A9D65487034}" presName="quad1" presStyleLbl="node1" presStyleIdx="0" presStyleCnt="4">
        <dgm:presLayoutVars>
          <dgm:chMax val="0"/>
          <dgm:chPref val="0"/>
          <dgm:bulletEnabled val="1"/>
        </dgm:presLayoutVars>
      </dgm:prSet>
      <dgm:spPr/>
    </dgm:pt>
    <dgm:pt modelId="{9F93499E-63C9-4E3F-8C5A-AA5D5E4311B0}" type="pres">
      <dgm:prSet presAssocID="{D48B74C1-E548-457B-890E-5A9D65487034}" presName="quad2" presStyleLbl="node1" presStyleIdx="1" presStyleCnt="4">
        <dgm:presLayoutVars>
          <dgm:chMax val="0"/>
          <dgm:chPref val="0"/>
          <dgm:bulletEnabled val="1"/>
        </dgm:presLayoutVars>
      </dgm:prSet>
      <dgm:spPr/>
    </dgm:pt>
    <dgm:pt modelId="{12796F1B-234D-40C1-9DBB-7FB077BE143B}" type="pres">
      <dgm:prSet presAssocID="{D48B74C1-E548-457B-890E-5A9D65487034}" presName="quad3" presStyleLbl="node1" presStyleIdx="2" presStyleCnt="4">
        <dgm:presLayoutVars>
          <dgm:chMax val="0"/>
          <dgm:chPref val="0"/>
          <dgm:bulletEnabled val="1"/>
        </dgm:presLayoutVars>
      </dgm:prSet>
      <dgm:spPr/>
    </dgm:pt>
    <dgm:pt modelId="{9D88A1BD-E525-48D3-A87F-6F3827526141}" type="pres">
      <dgm:prSet presAssocID="{D48B74C1-E548-457B-890E-5A9D65487034}" presName="quad4" presStyleLbl="node1" presStyleIdx="3" presStyleCnt="4">
        <dgm:presLayoutVars>
          <dgm:chMax val="0"/>
          <dgm:chPref val="0"/>
          <dgm:bulletEnabled val="1"/>
        </dgm:presLayoutVars>
      </dgm:prSet>
      <dgm:spPr/>
    </dgm:pt>
  </dgm:ptLst>
  <dgm:cxnLst>
    <dgm:cxn modelId="{16892C0D-16FA-4706-B64E-C76BB4A69DB3}" srcId="{D48B74C1-E548-457B-890E-5A9D65487034}" destId="{98796BFF-7304-430D-8D1C-84CEE138E57B}" srcOrd="0" destOrd="0" parTransId="{3DC0B412-641D-4925-A91D-7449547E0C14}" sibTransId="{02AFF534-B740-4390-A388-804A4AA24A87}"/>
    <dgm:cxn modelId="{BF6D9121-A1C9-4580-BA0A-518D1C892E4A}" type="presOf" srcId="{FC4DBD70-1D5B-42EB-A2F7-74CC9C59CF0F}" destId="{9F93499E-63C9-4E3F-8C5A-AA5D5E4311B0}" srcOrd="0" destOrd="0" presId="urn:microsoft.com/office/officeart/2005/8/layout/matrix3"/>
    <dgm:cxn modelId="{9F134D33-17A5-4995-8B00-0D0AF2DCF472}" srcId="{D48B74C1-E548-457B-890E-5A9D65487034}" destId="{907CD9AD-900D-4DE3-9BC8-23258BF9DE0A}" srcOrd="2" destOrd="0" parTransId="{47E9286B-8105-461B-8BEF-BA38AB59805A}" sibTransId="{46A35A32-A1BC-4AEF-8E46-2317B0E67AA8}"/>
    <dgm:cxn modelId="{6789185E-EC2D-4359-A86A-8C8A417B7C56}" type="presOf" srcId="{D48B74C1-E548-457B-890E-5A9D65487034}" destId="{99996A29-D894-4B6F-BC36-B6BF5CE8DE58}" srcOrd="0" destOrd="0" presId="urn:microsoft.com/office/officeart/2005/8/layout/matrix3"/>
    <dgm:cxn modelId="{28A6F960-B90F-4D3E-BEF4-4CB991BDC6C6}" type="presOf" srcId="{907CD9AD-900D-4DE3-9BC8-23258BF9DE0A}" destId="{12796F1B-234D-40C1-9DBB-7FB077BE143B}" srcOrd="0" destOrd="0" presId="urn:microsoft.com/office/officeart/2005/8/layout/matrix3"/>
    <dgm:cxn modelId="{21FC6385-67D3-4863-B6F1-EB8990C3A1F2}" type="presOf" srcId="{275F86E6-0B2E-4CC6-BBB0-CCB510460ECD}" destId="{9D88A1BD-E525-48D3-A87F-6F3827526141}" srcOrd="0" destOrd="0" presId="urn:microsoft.com/office/officeart/2005/8/layout/matrix3"/>
    <dgm:cxn modelId="{317DFBB3-E701-41D9-8FF7-27F17412B88B}" type="presOf" srcId="{98796BFF-7304-430D-8D1C-84CEE138E57B}" destId="{E17E6554-A452-4B4E-8FD4-A3D9D51BD0F8}" srcOrd="0" destOrd="0" presId="urn:microsoft.com/office/officeart/2005/8/layout/matrix3"/>
    <dgm:cxn modelId="{7DE559CA-3F30-405A-A295-17E457D5F9E6}" srcId="{D48B74C1-E548-457B-890E-5A9D65487034}" destId="{275F86E6-0B2E-4CC6-BBB0-CCB510460ECD}" srcOrd="3" destOrd="0" parTransId="{6A0692A2-DFD3-4B7C-88EB-A0E15B6BAE47}" sibTransId="{8C2BAFFF-0662-4111-A68C-3717443B88E9}"/>
    <dgm:cxn modelId="{40C3A9E2-F3CF-4FE9-AFA8-6D11E71E2FE5}" srcId="{D48B74C1-E548-457B-890E-5A9D65487034}" destId="{FC4DBD70-1D5B-42EB-A2F7-74CC9C59CF0F}" srcOrd="1" destOrd="0" parTransId="{997379CA-80D7-437D-92E9-8B39A2047F0D}" sibTransId="{25701935-70CB-4011-BFC7-93DCC6F50E18}"/>
    <dgm:cxn modelId="{418F8209-926C-4ADD-85E1-94685DF92E33}" type="presParOf" srcId="{99996A29-D894-4B6F-BC36-B6BF5CE8DE58}" destId="{5BCCE065-677F-4900-8A09-F8F29A1861DF}" srcOrd="0" destOrd="0" presId="urn:microsoft.com/office/officeart/2005/8/layout/matrix3"/>
    <dgm:cxn modelId="{38EDD24F-0892-4A07-839A-B61EC2498A82}" type="presParOf" srcId="{99996A29-D894-4B6F-BC36-B6BF5CE8DE58}" destId="{E17E6554-A452-4B4E-8FD4-A3D9D51BD0F8}" srcOrd="1" destOrd="0" presId="urn:microsoft.com/office/officeart/2005/8/layout/matrix3"/>
    <dgm:cxn modelId="{EE4C6718-A5E1-48C3-9F79-814FFD5B9D15}" type="presParOf" srcId="{99996A29-D894-4B6F-BC36-B6BF5CE8DE58}" destId="{9F93499E-63C9-4E3F-8C5A-AA5D5E4311B0}" srcOrd="2" destOrd="0" presId="urn:microsoft.com/office/officeart/2005/8/layout/matrix3"/>
    <dgm:cxn modelId="{0D72F6A7-40AB-49E3-9412-F64A29927B27}" type="presParOf" srcId="{99996A29-D894-4B6F-BC36-B6BF5CE8DE58}" destId="{12796F1B-234D-40C1-9DBB-7FB077BE143B}" srcOrd="3" destOrd="0" presId="urn:microsoft.com/office/officeart/2005/8/layout/matrix3"/>
    <dgm:cxn modelId="{AD336302-A81C-4D3E-BAF0-4FBC9A8DE643}" type="presParOf" srcId="{99996A29-D894-4B6F-BC36-B6BF5CE8DE58}" destId="{9D88A1BD-E525-48D3-A87F-6F382752614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2B963-4D39-4D44-AD42-37F8B3387034}">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8323E-1ECA-4D2A-8488-91588F217741}">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C5B783-BC60-4584-81F8-3BF6AE85AD60}">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66800">
            <a:lnSpc>
              <a:spcPct val="90000"/>
            </a:lnSpc>
            <a:spcBef>
              <a:spcPct val="0"/>
            </a:spcBef>
            <a:spcAft>
              <a:spcPct val="35000"/>
            </a:spcAft>
            <a:buNone/>
          </a:pPr>
          <a:r>
            <a:rPr lang="en-US" sz="2400" b="0" i="0" kern="1200" baseline="0"/>
            <a:t>Detect loud audio segments automatically using statistical thresholds.</a:t>
          </a:r>
          <a:endParaRPr lang="en-US" sz="2400" kern="1200"/>
        </a:p>
      </dsp:txBody>
      <dsp:txXfrm>
        <a:off x="1838002" y="680"/>
        <a:ext cx="3978747" cy="1591344"/>
      </dsp:txXfrm>
    </dsp:sp>
    <dsp:sp modelId="{A1900D63-9366-4072-B2A5-0A914C90C388}">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42E06-77D9-466F-8E95-A491677E951D}">
      <dsp:nvSpPr>
        <dsp:cNvPr id="0" name=""/>
        <dsp:cNvSpPr/>
      </dsp:nvSpPr>
      <dsp:spPr>
        <a:xfrm>
          <a:off x="481381" y="2347913"/>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0AA824-FCBC-493D-824D-F1AD1C9140D9}">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66800">
            <a:lnSpc>
              <a:spcPct val="90000"/>
            </a:lnSpc>
            <a:spcBef>
              <a:spcPct val="0"/>
            </a:spcBef>
            <a:spcAft>
              <a:spcPct val="35000"/>
            </a:spcAft>
            <a:buNone/>
          </a:pPr>
          <a:r>
            <a:rPr lang="en-US" sz="2400" b="0" i="0" kern="1200" baseline="0"/>
            <a:t>Visualize and analyze segment-level amplitude metrics.</a:t>
          </a:r>
          <a:endParaRPr lang="en-US" sz="2400" kern="1200"/>
        </a:p>
      </dsp:txBody>
      <dsp:txXfrm>
        <a:off x="1838002" y="1989860"/>
        <a:ext cx="3978747" cy="1591344"/>
      </dsp:txXfrm>
    </dsp:sp>
    <dsp:sp modelId="{34B0D715-3A65-4927-BAC2-4A961D12091F}">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1A6F11-3606-4A79-ACD4-B0C87B95216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FB91C-1889-4B28-BE19-4E515EACC4B6}">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066800">
            <a:lnSpc>
              <a:spcPct val="90000"/>
            </a:lnSpc>
            <a:spcBef>
              <a:spcPct val="0"/>
            </a:spcBef>
            <a:spcAft>
              <a:spcPct val="35000"/>
            </a:spcAft>
            <a:buNone/>
          </a:pPr>
          <a:r>
            <a:rPr lang="en-US" sz="2400" b="0" i="0" kern="1200" baseline="0"/>
            <a:t>Playback detected loud segments for validation. </a:t>
          </a:r>
          <a:endParaRPr lang="en-US" sz="2400" kern="1200"/>
        </a:p>
      </dsp:txBody>
      <dsp:txXfrm>
        <a:off x="1838002" y="3979041"/>
        <a:ext cx="3978747" cy="1591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CE065-677F-4900-8A09-F8F29A1861DF}">
      <dsp:nvSpPr>
        <dsp:cNvPr id="0" name=""/>
        <dsp:cNvSpPr/>
      </dsp:nvSpPr>
      <dsp:spPr>
        <a:xfrm>
          <a:off x="122841" y="0"/>
          <a:ext cx="5571066" cy="557106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7E6554-A452-4B4E-8FD4-A3D9D51BD0F8}">
      <dsp:nvSpPr>
        <dsp:cNvPr id="0" name=""/>
        <dsp:cNvSpPr/>
      </dsp:nvSpPr>
      <dsp:spPr>
        <a:xfrm>
          <a:off x="652093" y="529251"/>
          <a:ext cx="2172715" cy="217271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Input Audio</a:t>
          </a:r>
          <a:r>
            <a:rPr lang="en-US" sz="1700" b="0" i="0" kern="1200" baseline="0"/>
            <a:t>: Audio file is read and converted to mono (if stereo).</a:t>
          </a:r>
          <a:endParaRPr lang="en-US" sz="1700" kern="1200"/>
        </a:p>
      </dsp:txBody>
      <dsp:txXfrm>
        <a:off x="758156" y="635314"/>
        <a:ext cx="1960589" cy="1960589"/>
      </dsp:txXfrm>
    </dsp:sp>
    <dsp:sp modelId="{9F93499E-63C9-4E3F-8C5A-AA5D5E4311B0}">
      <dsp:nvSpPr>
        <dsp:cNvPr id="0" name=""/>
        <dsp:cNvSpPr/>
      </dsp:nvSpPr>
      <dsp:spPr>
        <a:xfrm>
          <a:off x="2991940" y="529251"/>
          <a:ext cx="2172715" cy="217271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Segmentation</a:t>
          </a:r>
          <a:r>
            <a:rPr lang="en-US" sz="1700" b="0" i="0" kern="1200" baseline="0"/>
            <a:t>: Dividing audio into smaller segments (based on time stamps).</a:t>
          </a:r>
          <a:endParaRPr lang="en-US" sz="1700" kern="1200"/>
        </a:p>
      </dsp:txBody>
      <dsp:txXfrm>
        <a:off x="3098003" y="635314"/>
        <a:ext cx="1960589" cy="1960589"/>
      </dsp:txXfrm>
    </dsp:sp>
    <dsp:sp modelId="{12796F1B-234D-40C1-9DBB-7FB077BE143B}">
      <dsp:nvSpPr>
        <dsp:cNvPr id="0" name=""/>
        <dsp:cNvSpPr/>
      </dsp:nvSpPr>
      <dsp:spPr>
        <a:xfrm>
          <a:off x="652093" y="2869098"/>
          <a:ext cx="2172715" cy="217271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Loudness Metrics</a:t>
          </a:r>
          <a:r>
            <a:rPr lang="en-US" sz="1700" b="0" i="0" kern="1200" baseline="0"/>
            <a:t>: Calculating various amplitude metrics for each segment.</a:t>
          </a:r>
          <a:endParaRPr lang="en-US" sz="1700" kern="1200"/>
        </a:p>
      </dsp:txBody>
      <dsp:txXfrm>
        <a:off x="758156" y="2975161"/>
        <a:ext cx="1960589" cy="1960589"/>
      </dsp:txXfrm>
    </dsp:sp>
    <dsp:sp modelId="{9D88A1BD-E525-48D3-A87F-6F3827526141}">
      <dsp:nvSpPr>
        <dsp:cNvPr id="0" name=""/>
        <dsp:cNvSpPr/>
      </dsp:nvSpPr>
      <dsp:spPr>
        <a:xfrm>
          <a:off x="2991940" y="2869098"/>
          <a:ext cx="2172715" cy="217271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i="0" kern="1200" baseline="0"/>
            <a:t>Loud Segment Detection</a:t>
          </a:r>
          <a:r>
            <a:rPr lang="en-US" sz="1700" b="0" i="0" kern="1200" baseline="0"/>
            <a:t>: Identifying segments with loudness above specific thresholds (max amplitude and RMS). </a:t>
          </a:r>
          <a:endParaRPr lang="en-US" sz="1700" kern="1200"/>
        </a:p>
      </dsp:txBody>
      <dsp:txXfrm>
        <a:off x="3098003" y="2975161"/>
        <a:ext cx="1960589" cy="19605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1/16/2025</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0361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429395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1/16/2025</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357346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946267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59280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70873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420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506641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53485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5115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1/16/2025</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6700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1/16/2025</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3836623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D8A1B5C-2CEC-FC00-39E0-9C5DB5384BCB}"/>
              </a:ext>
            </a:extLst>
          </p:cNvPr>
          <p:cNvPicPr>
            <a:picLocks noChangeAspect="1"/>
          </p:cNvPicPr>
          <p:nvPr/>
        </p:nvPicPr>
        <p:blipFill>
          <a:blip r:embed="rId2">
            <a:alphaModFix amt="60000"/>
          </a:blip>
          <a:srcRect t="2273" b="12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A3C090E3-E24A-0B1E-020A-DBDFD1175FD9}"/>
              </a:ext>
            </a:extLst>
          </p:cNvPr>
          <p:cNvSpPr>
            <a:spLocks noGrp="1"/>
          </p:cNvSpPr>
          <p:nvPr>
            <p:ph type="ctrTitle"/>
          </p:nvPr>
        </p:nvSpPr>
        <p:spPr>
          <a:xfrm>
            <a:off x="960120" y="134911"/>
            <a:ext cx="10268712" cy="2278505"/>
          </a:xfrm>
        </p:spPr>
        <p:txBody>
          <a:bodyPr anchor="b">
            <a:normAutofit/>
          </a:bodyPr>
          <a:lstStyle/>
          <a:p>
            <a:r>
              <a:rPr lang="en-US" dirty="0"/>
              <a:t>Signal Processing </a:t>
            </a:r>
          </a:p>
        </p:txBody>
      </p:sp>
      <p:sp>
        <p:nvSpPr>
          <p:cNvPr id="3" name="Subtitle 2">
            <a:extLst>
              <a:ext uri="{FF2B5EF4-FFF2-40B4-BE49-F238E27FC236}">
                <a16:creationId xmlns:a16="http://schemas.microsoft.com/office/drawing/2014/main" id="{3E43568F-8F9B-E192-D859-EE64782FA70C}"/>
              </a:ext>
            </a:extLst>
          </p:cNvPr>
          <p:cNvSpPr>
            <a:spLocks noGrp="1"/>
          </p:cNvSpPr>
          <p:nvPr>
            <p:ph type="subTitle" idx="1"/>
          </p:nvPr>
        </p:nvSpPr>
        <p:spPr>
          <a:xfrm>
            <a:off x="960120" y="3867912"/>
            <a:ext cx="10268712" cy="2167128"/>
          </a:xfrm>
        </p:spPr>
        <p:txBody>
          <a:bodyPr anchor="t">
            <a:noAutofit/>
          </a:bodyPr>
          <a:lstStyle/>
          <a:p>
            <a:r>
              <a:rPr lang="en-US" sz="2000" dirty="0">
                <a:solidFill>
                  <a:schemeClr val="tx1"/>
                </a:solidFill>
              </a:rPr>
              <a:t>PROJECT  PRESENTATION </a:t>
            </a:r>
          </a:p>
          <a:p>
            <a:r>
              <a:rPr lang="en-US" sz="2000" dirty="0">
                <a:solidFill>
                  <a:schemeClr val="tx1"/>
                </a:solidFill>
              </a:rPr>
              <a:t>Contributions</a:t>
            </a:r>
          </a:p>
          <a:p>
            <a:r>
              <a:rPr lang="en-US" sz="2000" dirty="0">
                <a:solidFill>
                  <a:schemeClr val="tx1"/>
                </a:solidFill>
              </a:rPr>
              <a:t>Radheshyam-Part-1</a:t>
            </a:r>
          </a:p>
          <a:p>
            <a:r>
              <a:rPr lang="en-US" sz="2000" dirty="0">
                <a:solidFill>
                  <a:schemeClr val="tx1"/>
                </a:solidFill>
              </a:rPr>
              <a:t>Eswar Kumar-Part -2</a:t>
            </a:r>
          </a:p>
          <a:p>
            <a:r>
              <a:rPr lang="en-US" sz="2000" dirty="0" err="1">
                <a:solidFill>
                  <a:schemeClr val="tx1"/>
                </a:solidFill>
              </a:rPr>
              <a:t>Nithin</a:t>
            </a:r>
            <a:r>
              <a:rPr lang="en-US" sz="2000" dirty="0">
                <a:solidFill>
                  <a:schemeClr val="tx1"/>
                </a:solidFill>
              </a:rPr>
              <a:t>   Part-3</a:t>
            </a:r>
          </a:p>
        </p:txBody>
      </p:sp>
    </p:spTree>
    <p:extLst>
      <p:ext uri="{BB962C8B-B14F-4D97-AF65-F5344CB8AC3E}">
        <p14:creationId xmlns:p14="http://schemas.microsoft.com/office/powerpoint/2010/main" val="42785777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4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2000"/>
                                  </p:stCondLst>
                                  <p:iterate type="lt">
                                    <p:tmPct val="10000"/>
                                  </p:iterate>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6AC7F-590C-71CB-AB4C-B72F70E0BBC1}"/>
            </a:ext>
          </a:extLst>
        </p:cNvPr>
        <p:cNvGrpSpPr/>
        <p:nvPr/>
      </p:nvGrpSpPr>
      <p:grpSpPr>
        <a:xfrm>
          <a:off x="0" y="0"/>
          <a:ext cx="0" cy="0"/>
          <a:chOff x="0" y="0"/>
          <a:chExt cx="0" cy="0"/>
        </a:xfrm>
      </p:grpSpPr>
      <p:pic>
        <p:nvPicPr>
          <p:cNvPr id="3" name="Picture 2" descr="A group of blue graphs&#10;&#10;Description automatically generated with medium confidence">
            <a:extLst>
              <a:ext uri="{FF2B5EF4-FFF2-40B4-BE49-F238E27FC236}">
                <a16:creationId xmlns:a16="http://schemas.microsoft.com/office/drawing/2014/main" id="{2673F7ED-96BA-061D-B022-53EEDE9DD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2" y="0"/>
            <a:ext cx="12151495" cy="6858000"/>
          </a:xfrm>
          <a:prstGeom prst="rect">
            <a:avLst/>
          </a:prstGeom>
        </p:spPr>
      </p:pic>
    </p:spTree>
    <p:extLst>
      <p:ext uri="{BB962C8B-B14F-4D97-AF65-F5344CB8AC3E}">
        <p14:creationId xmlns:p14="http://schemas.microsoft.com/office/powerpoint/2010/main" val="304492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and white graphs&#10;&#10;Description automatically generated">
            <a:extLst>
              <a:ext uri="{FF2B5EF4-FFF2-40B4-BE49-F238E27FC236}">
                <a16:creationId xmlns:a16="http://schemas.microsoft.com/office/drawing/2014/main" id="{3AD9C32A-C748-3192-282B-A79AEA5EE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
            <a:ext cx="2923082" cy="3368040"/>
          </a:xfrm>
          <a:prstGeom prst="rect">
            <a:avLst/>
          </a:prstGeom>
        </p:spPr>
      </p:pic>
      <p:pic>
        <p:nvPicPr>
          <p:cNvPr id="5" name="Picture 4" descr="A group of blue and white graphs&#10;&#10;Description automatically generated">
            <a:extLst>
              <a:ext uri="{FF2B5EF4-FFF2-40B4-BE49-F238E27FC236}">
                <a16:creationId xmlns:a16="http://schemas.microsoft.com/office/drawing/2014/main" id="{A69497D3-B544-4EEA-43D2-4F230F88B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0591" y="60960"/>
            <a:ext cx="3132944" cy="3368040"/>
          </a:xfrm>
          <a:prstGeom prst="rect">
            <a:avLst/>
          </a:prstGeom>
        </p:spPr>
      </p:pic>
      <p:pic>
        <p:nvPicPr>
          <p:cNvPr id="7" name="Picture 6" descr="A group of blue graphs&#10;&#10;Description automatically generated with medium confidence">
            <a:extLst>
              <a:ext uri="{FF2B5EF4-FFF2-40B4-BE49-F238E27FC236}">
                <a16:creationId xmlns:a16="http://schemas.microsoft.com/office/drawing/2014/main" id="{AE5B4D36-66BB-E91F-9926-972CB8694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8582" y="80010"/>
            <a:ext cx="3312827" cy="3348989"/>
          </a:xfrm>
          <a:prstGeom prst="rect">
            <a:avLst/>
          </a:prstGeom>
        </p:spPr>
      </p:pic>
      <p:pic>
        <p:nvPicPr>
          <p:cNvPr id="9" name="Picture 8" descr="A graph of different types of data&#10;&#10;Description automatically generated with medium confidence">
            <a:extLst>
              <a:ext uri="{FF2B5EF4-FFF2-40B4-BE49-F238E27FC236}">
                <a16:creationId xmlns:a16="http://schemas.microsoft.com/office/drawing/2014/main" id="{B2734B1C-3D42-06AD-0DF5-737A8E5861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4126" y="60960"/>
            <a:ext cx="3237874" cy="3368039"/>
          </a:xfrm>
          <a:prstGeom prst="rect">
            <a:avLst/>
          </a:prstGeom>
        </p:spPr>
      </p:pic>
      <p:pic>
        <p:nvPicPr>
          <p:cNvPr id="11" name="Picture 10" descr="A group of graphs showing different types of data&#10;&#10;Description automatically generated">
            <a:extLst>
              <a:ext uri="{FF2B5EF4-FFF2-40B4-BE49-F238E27FC236}">
                <a16:creationId xmlns:a16="http://schemas.microsoft.com/office/drawing/2014/main" id="{857A9BC4-BBF1-8123-1276-FDB5D5B405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8999"/>
            <a:ext cx="2910591" cy="3291839"/>
          </a:xfrm>
          <a:prstGeom prst="rect">
            <a:avLst/>
          </a:prstGeom>
        </p:spPr>
      </p:pic>
      <p:pic>
        <p:nvPicPr>
          <p:cNvPr id="13" name="Picture 12" descr="A group of blue graphs&#10;&#10;Description automatically generated with medium confidence">
            <a:extLst>
              <a:ext uri="{FF2B5EF4-FFF2-40B4-BE49-F238E27FC236}">
                <a16:creationId xmlns:a16="http://schemas.microsoft.com/office/drawing/2014/main" id="{3A20AACC-25BA-B9B7-7728-93A319F1DD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0592" y="3428999"/>
            <a:ext cx="2923081" cy="3348989"/>
          </a:xfrm>
          <a:prstGeom prst="rect">
            <a:avLst/>
          </a:prstGeom>
        </p:spPr>
      </p:pic>
      <p:pic>
        <p:nvPicPr>
          <p:cNvPr id="15" name="Picture 14" descr="A graph of different types of data&#10;&#10;Description automatically generated with medium confidence">
            <a:extLst>
              <a:ext uri="{FF2B5EF4-FFF2-40B4-BE49-F238E27FC236}">
                <a16:creationId xmlns:a16="http://schemas.microsoft.com/office/drawing/2014/main" id="{2392D3F4-5EF7-34A9-9AC7-227028882B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3673" y="3428999"/>
            <a:ext cx="3447735" cy="3429001"/>
          </a:xfrm>
          <a:prstGeom prst="rect">
            <a:avLst/>
          </a:prstGeom>
        </p:spPr>
      </p:pic>
      <p:pic>
        <p:nvPicPr>
          <p:cNvPr id="17" name="Picture 16" descr="A group of blue graphs&#10;&#10;Description automatically generated with medium confidence">
            <a:extLst>
              <a:ext uri="{FF2B5EF4-FFF2-40B4-BE49-F238E27FC236}">
                <a16:creationId xmlns:a16="http://schemas.microsoft.com/office/drawing/2014/main" id="{42FCD1C1-577D-22D1-267B-7553C3E64D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59056" y="3428999"/>
            <a:ext cx="3132944" cy="3291839"/>
          </a:xfrm>
          <a:prstGeom prst="rect">
            <a:avLst/>
          </a:prstGeom>
        </p:spPr>
      </p:pic>
    </p:spTree>
    <p:extLst>
      <p:ext uri="{BB962C8B-B14F-4D97-AF65-F5344CB8AC3E}">
        <p14:creationId xmlns:p14="http://schemas.microsoft.com/office/powerpoint/2010/main" val="1478806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53262472-62F9-3F69-3400-B37EC2F4B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6243" y="142561"/>
            <a:ext cx="6465757" cy="6513071"/>
          </a:xfrm>
          <a:prstGeom prst="rect">
            <a:avLst/>
          </a:prstGeom>
        </p:spPr>
      </p:pic>
      <p:pic>
        <p:nvPicPr>
          <p:cNvPr id="7" name="Picture 6" descr="A number of birds on a white background&#10;&#10;Description automatically generated">
            <a:extLst>
              <a:ext uri="{FF2B5EF4-FFF2-40B4-BE49-F238E27FC236}">
                <a16:creationId xmlns:a16="http://schemas.microsoft.com/office/drawing/2014/main" id="{B7551475-C6AD-B663-8F15-C48070477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3" y="4257362"/>
            <a:ext cx="5511930" cy="2085975"/>
          </a:xfrm>
          <a:prstGeom prst="rect">
            <a:avLst/>
          </a:prstGeom>
        </p:spPr>
      </p:pic>
    </p:spTree>
    <p:extLst>
      <p:ext uri="{BB962C8B-B14F-4D97-AF65-F5344CB8AC3E}">
        <p14:creationId xmlns:p14="http://schemas.microsoft.com/office/powerpoint/2010/main" val="334570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AAD3BE8F-E1E3-766F-1931-3E0C4283F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19147" cy="6631232"/>
          </a:xfrm>
          <a:prstGeom prst="rect">
            <a:avLst/>
          </a:prstGeom>
        </p:spPr>
      </p:pic>
    </p:spTree>
    <p:extLst>
      <p:ext uri="{BB962C8B-B14F-4D97-AF65-F5344CB8AC3E}">
        <p14:creationId xmlns:p14="http://schemas.microsoft.com/office/powerpoint/2010/main" val="2336224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creenshot of a computer screen&#10;&#10;Description automatically generated">
            <a:extLst>
              <a:ext uri="{FF2B5EF4-FFF2-40B4-BE49-F238E27FC236}">
                <a16:creationId xmlns:a16="http://schemas.microsoft.com/office/drawing/2014/main" id="{D592A54B-3B2F-9206-857B-A640AE80CBE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020" r="12020"/>
          <a:stretch>
            <a:fillRect/>
          </a:stretch>
        </p:blipFill>
        <p:spPr>
          <a:xfrm>
            <a:off x="2300378" y="2198701"/>
            <a:ext cx="6571469" cy="4590288"/>
          </a:xfrm>
        </p:spPr>
      </p:pic>
      <p:sp>
        <p:nvSpPr>
          <p:cNvPr id="3" name="Text Placeholder 2">
            <a:extLst>
              <a:ext uri="{FF2B5EF4-FFF2-40B4-BE49-F238E27FC236}">
                <a16:creationId xmlns:a16="http://schemas.microsoft.com/office/drawing/2014/main" id="{28F299D9-34F2-EAB4-110C-074751F294B9}"/>
              </a:ext>
            </a:extLst>
          </p:cNvPr>
          <p:cNvSpPr>
            <a:spLocks noGrp="1"/>
          </p:cNvSpPr>
          <p:nvPr>
            <p:ph type="body" sz="half" idx="2"/>
          </p:nvPr>
        </p:nvSpPr>
        <p:spPr>
          <a:xfrm flipH="1" flipV="1">
            <a:off x="11228827" y="6181343"/>
            <a:ext cx="1981090" cy="2007999"/>
          </a:xfrm>
        </p:spPr>
        <p:txBody>
          <a:bodyPr/>
          <a:lstStyle/>
          <a:p>
            <a:endParaRPr lang="en-US" dirty="0"/>
          </a:p>
        </p:txBody>
      </p:sp>
      <p:sp>
        <p:nvSpPr>
          <p:cNvPr id="4" name="Title 3">
            <a:extLst>
              <a:ext uri="{FF2B5EF4-FFF2-40B4-BE49-F238E27FC236}">
                <a16:creationId xmlns:a16="http://schemas.microsoft.com/office/drawing/2014/main" id="{F5F8262C-CD93-2AC0-3086-B004F30C66B6}"/>
              </a:ext>
            </a:extLst>
          </p:cNvPr>
          <p:cNvSpPr>
            <a:spLocks noGrp="1"/>
          </p:cNvSpPr>
          <p:nvPr>
            <p:ph type="title"/>
          </p:nvPr>
        </p:nvSpPr>
        <p:spPr/>
        <p:txBody>
          <a:bodyPr/>
          <a:lstStyle/>
          <a:p>
            <a:r>
              <a:rPr lang="en-US" dirty="0"/>
              <a:t>TIME CORRELATION</a:t>
            </a:r>
          </a:p>
        </p:txBody>
      </p:sp>
    </p:spTree>
    <p:extLst>
      <p:ext uri="{BB962C8B-B14F-4D97-AF65-F5344CB8AC3E}">
        <p14:creationId xmlns:p14="http://schemas.microsoft.com/office/powerpoint/2010/main" val="1290941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7C0AED-C6F9-43BB-535C-8BBDE8AFB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08" y="336969"/>
            <a:ext cx="10420350" cy="1847850"/>
          </a:xfrm>
          <a:prstGeom prst="rect">
            <a:avLst/>
          </a:prstGeom>
        </p:spPr>
      </p:pic>
      <p:pic>
        <p:nvPicPr>
          <p:cNvPr id="4" name="Picture 3">
            <a:extLst>
              <a:ext uri="{FF2B5EF4-FFF2-40B4-BE49-F238E27FC236}">
                <a16:creationId xmlns:a16="http://schemas.microsoft.com/office/drawing/2014/main" id="{B722D49E-20AE-1C42-DFF2-B59F4AE4B8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171" y="2380351"/>
            <a:ext cx="9924610" cy="1949477"/>
          </a:xfrm>
          <a:prstGeom prst="rect">
            <a:avLst/>
          </a:prstGeom>
        </p:spPr>
      </p:pic>
      <p:pic>
        <p:nvPicPr>
          <p:cNvPr id="5" name="Picture 4">
            <a:extLst>
              <a:ext uri="{FF2B5EF4-FFF2-40B4-BE49-F238E27FC236}">
                <a16:creationId xmlns:a16="http://schemas.microsoft.com/office/drawing/2014/main" id="{EDD67CE9-17B5-0E7A-0336-E3F7A633EC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08" y="4395698"/>
            <a:ext cx="10648950" cy="2000250"/>
          </a:xfrm>
          <a:prstGeom prst="rect">
            <a:avLst/>
          </a:prstGeom>
        </p:spPr>
      </p:pic>
    </p:spTree>
    <p:extLst>
      <p:ext uri="{BB962C8B-B14F-4D97-AF65-F5344CB8AC3E}">
        <p14:creationId xmlns:p14="http://schemas.microsoft.com/office/powerpoint/2010/main" val="3757961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38CB13-759B-5365-325C-5A41F3750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481" y="1023848"/>
            <a:ext cx="9575740" cy="1132756"/>
          </a:xfrm>
          <a:prstGeom prst="rect">
            <a:avLst/>
          </a:prstGeom>
        </p:spPr>
      </p:pic>
      <p:pic>
        <p:nvPicPr>
          <p:cNvPr id="5" name="Picture 4">
            <a:extLst>
              <a:ext uri="{FF2B5EF4-FFF2-40B4-BE49-F238E27FC236}">
                <a16:creationId xmlns:a16="http://schemas.microsoft.com/office/drawing/2014/main" id="{68AA3816-5A26-F382-1CB3-A6A41BF2E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779" y="2593226"/>
            <a:ext cx="8689100" cy="3111710"/>
          </a:xfrm>
          <a:prstGeom prst="rect">
            <a:avLst/>
          </a:prstGeom>
        </p:spPr>
      </p:pic>
    </p:spTree>
    <p:extLst>
      <p:ext uri="{BB962C8B-B14F-4D97-AF65-F5344CB8AC3E}">
        <p14:creationId xmlns:p14="http://schemas.microsoft.com/office/powerpoint/2010/main" val="2824483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2F9B1C2-7D20-4F91-A660-197C98B9A3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39445"/>
            <a:ext cx="6114985" cy="2298326"/>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17EA1A-6A52-AC20-58C8-5681A9FE2ABC}"/>
              </a:ext>
            </a:extLst>
          </p:cNvPr>
          <p:cNvSpPr>
            <a:spLocks noGrp="1"/>
          </p:cNvSpPr>
          <p:nvPr>
            <p:ph type="title"/>
          </p:nvPr>
        </p:nvSpPr>
        <p:spPr>
          <a:xfrm>
            <a:off x="960119" y="2100845"/>
            <a:ext cx="4670234" cy="1975527"/>
          </a:xfrm>
        </p:spPr>
        <p:txBody>
          <a:bodyPr vert="horz" lIns="91440" tIns="45720" rIns="91440" bIns="45720" rtlCol="0" anchor="ctr">
            <a:normAutofit fontScale="90000"/>
          </a:bodyPr>
          <a:lstStyle/>
          <a:p>
            <a:r>
              <a:rPr lang="en-US" sz="4600" dirty="0"/>
              <a:t>Part 2: Heart rate estimation</a:t>
            </a:r>
            <a:br>
              <a:rPr lang="en-US" sz="4600" dirty="0"/>
            </a:br>
            <a:r>
              <a:rPr lang="en-US" sz="4600" dirty="0"/>
              <a:t>TASK-1</a:t>
            </a:r>
          </a:p>
        </p:txBody>
      </p:sp>
      <p:sp useBgFill="1">
        <p:nvSpPr>
          <p:cNvPr id="39" name="Rectangle 38">
            <a:extLst>
              <a:ext uri="{FF2B5EF4-FFF2-40B4-BE49-F238E27FC236}">
                <a16:creationId xmlns:a16="http://schemas.microsoft.com/office/drawing/2014/main" id="{A89C4E6E-ECA4-40E5-A54E-13E92B678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237771"/>
            <a:ext cx="6114982" cy="8093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F7AC8EC-55DE-7BB5-E427-9CF74B461257}"/>
              </a:ext>
            </a:extLst>
          </p:cNvPr>
          <p:cNvSpPr>
            <a:spLocks noGrp="1"/>
          </p:cNvSpPr>
          <p:nvPr>
            <p:ph type="body" sz="half" idx="2"/>
          </p:nvPr>
        </p:nvSpPr>
        <p:spPr>
          <a:xfrm>
            <a:off x="960119" y="4372379"/>
            <a:ext cx="4670233" cy="540135"/>
          </a:xfrm>
        </p:spPr>
        <p:txBody>
          <a:bodyPr vert="horz" lIns="91440" tIns="45720" rIns="91440" bIns="45720" rtlCol="0" anchor="ctr">
            <a:normAutofit fontScale="85000" lnSpcReduction="20000"/>
          </a:bodyPr>
          <a:lstStyle/>
          <a:p>
            <a:pPr>
              <a:lnSpc>
                <a:spcPct val="91000"/>
              </a:lnSpc>
            </a:pPr>
            <a:r>
              <a:rPr lang="en-US" sz="1500" dirty="0"/>
              <a:t>Given 3 signals one with noise free and another 2 with noise with sampling rate is 128/s .Our task is to find the </a:t>
            </a:r>
            <a:r>
              <a:rPr lang="en-US" sz="1500" dirty="0" err="1"/>
              <a:t>the</a:t>
            </a:r>
            <a:r>
              <a:rPr lang="en-US" sz="1500" dirty="0"/>
              <a:t> heart rate of 3 signals</a:t>
            </a:r>
          </a:p>
        </p:txBody>
      </p:sp>
      <p:pic>
        <p:nvPicPr>
          <p:cNvPr id="6" name="Picture Placeholder 5" descr="A diagram of a graph&#10;&#10;Description automatically generated with medium confidence">
            <a:extLst>
              <a:ext uri="{FF2B5EF4-FFF2-40B4-BE49-F238E27FC236}">
                <a16:creationId xmlns:a16="http://schemas.microsoft.com/office/drawing/2014/main" id="{DBF2ED4F-B8D8-F6A1-5BAD-38BE7AA15FA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6159" r="16159"/>
          <a:stretch>
            <a:fillRect/>
          </a:stretch>
        </p:blipFill>
        <p:spPr>
          <a:xfrm>
            <a:off x="6758450" y="1851552"/>
            <a:ext cx="4519149" cy="3154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diagram of a signal&#10;&#10;Description automatically generated with medium confidence">
            <a:extLst>
              <a:ext uri="{FF2B5EF4-FFF2-40B4-BE49-F238E27FC236}">
                <a16:creationId xmlns:a16="http://schemas.microsoft.com/office/drawing/2014/main" id="{D2125DEB-8E79-94D7-9D96-57235C375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825" y="1532120"/>
            <a:ext cx="5333333" cy="4000000"/>
          </a:xfrm>
          <a:prstGeom prst="rect">
            <a:avLst/>
          </a:prstGeom>
        </p:spPr>
      </p:pic>
    </p:spTree>
    <p:extLst>
      <p:ext uri="{BB962C8B-B14F-4D97-AF65-F5344CB8AC3E}">
        <p14:creationId xmlns:p14="http://schemas.microsoft.com/office/powerpoint/2010/main" val="3016446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QRST wave and primary fiducial markers ...">
            <a:extLst>
              <a:ext uri="{FF2B5EF4-FFF2-40B4-BE49-F238E27FC236}">
                <a16:creationId xmlns:a16="http://schemas.microsoft.com/office/drawing/2014/main" id="{08BBA88A-BCA3-667E-1CCF-8CCB14D40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994" y="1369983"/>
            <a:ext cx="6835483" cy="46915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F9163D4-973E-7C68-801F-137CC72BBC8D}"/>
              </a:ext>
            </a:extLst>
          </p:cNvPr>
          <p:cNvSpPr/>
          <p:nvPr/>
        </p:nvSpPr>
        <p:spPr>
          <a:xfrm>
            <a:off x="2322497" y="446653"/>
            <a:ext cx="7454991" cy="923330"/>
          </a:xfrm>
          <a:prstGeom prst="rect">
            <a:avLst/>
          </a:prstGeom>
          <a:noFill/>
        </p:spPr>
        <p:txBody>
          <a:bodyPr wrap="none" lIns="91440" tIns="45720" rIns="91440" bIns="45720">
            <a:spAutoFit/>
          </a:bodyPr>
          <a:lstStyle/>
          <a:p>
            <a:pPr algn="ctr"/>
            <a:r>
              <a:rPr lang="en-I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Pan-Tompkins Algorithm</a:t>
            </a:r>
          </a:p>
        </p:txBody>
      </p:sp>
    </p:spTree>
    <p:extLst>
      <p:ext uri="{BB962C8B-B14F-4D97-AF65-F5344CB8AC3E}">
        <p14:creationId xmlns:p14="http://schemas.microsoft.com/office/powerpoint/2010/main" val="1339121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BDFCA11-DF04-1EA1-A2C0-09E4A7B27232}"/>
              </a:ext>
            </a:extLst>
          </p:cNvPr>
          <p:cNvSpPr>
            <a:spLocks noGrp="1"/>
          </p:cNvSpPr>
          <p:nvPr>
            <p:ph type="title"/>
          </p:nvPr>
        </p:nvSpPr>
        <p:spPr>
          <a:xfrm>
            <a:off x="960120" y="306312"/>
            <a:ext cx="10268712" cy="1700784"/>
          </a:xfrm>
        </p:spPr>
        <p:txBody>
          <a:bodyPr vert="horz" lIns="91440" tIns="45720" rIns="91440" bIns="45720" rtlCol="0" anchor="ctr">
            <a:normAutofit/>
          </a:bodyPr>
          <a:lstStyle/>
          <a:p>
            <a:r>
              <a:rPr lang="en-US" sz="5600" kern="1200" cap="all" spc="120" baseline="0" dirty="0">
                <a:solidFill>
                  <a:schemeClr val="bg1"/>
                </a:solidFill>
                <a:latin typeface="+mj-lt"/>
                <a:ea typeface="+mj-ea"/>
                <a:cs typeface="+mj-cs"/>
              </a:rPr>
              <a:t>E1  difference  and it’s squared signal</a:t>
            </a:r>
          </a:p>
        </p:txBody>
      </p:sp>
      <p:sp>
        <p:nvSpPr>
          <p:cNvPr id="3" name="Text Placeholder 2">
            <a:extLst>
              <a:ext uri="{FF2B5EF4-FFF2-40B4-BE49-F238E27FC236}">
                <a16:creationId xmlns:a16="http://schemas.microsoft.com/office/drawing/2014/main" id="{2E34A413-0DB0-99B7-9A4F-23B433C1B74E}"/>
              </a:ext>
            </a:extLst>
          </p:cNvPr>
          <p:cNvSpPr>
            <a:spLocks noGrp="1"/>
          </p:cNvSpPr>
          <p:nvPr>
            <p:ph type="body" sz="half" idx="2"/>
          </p:nvPr>
        </p:nvSpPr>
        <p:spPr>
          <a:xfrm>
            <a:off x="960120" y="2784143"/>
            <a:ext cx="5782586" cy="3433031"/>
          </a:xfrm>
        </p:spPr>
        <p:txBody>
          <a:bodyPr vert="horz" lIns="91440" tIns="45720" rIns="91440" bIns="45720" rtlCol="0" anchor="t">
            <a:normAutofit/>
          </a:bodyPr>
          <a:lstStyle/>
          <a:p>
            <a:pPr>
              <a:lnSpc>
                <a:spcPct val="91000"/>
              </a:lnSpc>
            </a:pPr>
            <a:r>
              <a:rPr lang="en-US" sz="2000" dirty="0"/>
              <a:t>Why difference  and squaring it ..??</a:t>
            </a:r>
          </a:p>
          <a:p>
            <a:pPr>
              <a:lnSpc>
                <a:spcPct val="91000"/>
              </a:lnSpc>
            </a:pPr>
            <a:r>
              <a:rPr lang="en-US" sz="2000" b="1" dirty="0"/>
              <a:t>Difference</a:t>
            </a:r>
            <a:r>
              <a:rPr lang="en-US" sz="2000" dirty="0"/>
              <a:t>:</a:t>
            </a:r>
          </a:p>
          <a:p>
            <a:pPr>
              <a:lnSpc>
                <a:spcPct val="91000"/>
              </a:lnSpc>
            </a:pPr>
            <a:r>
              <a:rPr lang="en-US" sz="1400" dirty="0"/>
              <a:t>Detects quick changes in the ECG, focusing on the sharp slopes of the QRS complex and reducing slower parts like P and T waves..</a:t>
            </a:r>
          </a:p>
          <a:p>
            <a:pPr>
              <a:lnSpc>
                <a:spcPct val="91000"/>
              </a:lnSpc>
            </a:pPr>
            <a:br>
              <a:rPr lang="en-US" sz="2000" dirty="0"/>
            </a:br>
            <a:r>
              <a:rPr lang="en-US" sz="2000" b="1" dirty="0"/>
              <a:t>Squaring</a:t>
            </a:r>
            <a:r>
              <a:rPr lang="en-US" sz="2000" dirty="0"/>
              <a:t>:</a:t>
            </a:r>
          </a:p>
          <a:p>
            <a:pPr>
              <a:lnSpc>
                <a:spcPct val="91000"/>
              </a:lnSpc>
            </a:pPr>
            <a:r>
              <a:rPr lang="en-US" sz="1600" dirty="0"/>
              <a:t>Makes all values positive, highlights large peaks like QRS, and reduces small changes or noise.</a:t>
            </a:r>
            <a:br>
              <a:rPr lang="en-US" sz="2000" dirty="0"/>
            </a:br>
            <a:endParaRPr lang="en-US" sz="2000" dirty="0"/>
          </a:p>
        </p:txBody>
      </p:sp>
      <p:pic>
        <p:nvPicPr>
          <p:cNvPr id="6" name="Picture Placeholder 5" descr="A blue and red graph&#10;&#10;Description automatically generated">
            <a:extLst>
              <a:ext uri="{FF2B5EF4-FFF2-40B4-BE49-F238E27FC236}">
                <a16:creationId xmlns:a16="http://schemas.microsoft.com/office/drawing/2014/main" id="{D067DC88-9986-68C9-4303-B3DF24609B6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695" r="7327" b="1"/>
          <a:stretch/>
        </p:blipFill>
        <p:spPr>
          <a:xfrm>
            <a:off x="6925456" y="2582803"/>
            <a:ext cx="5141626" cy="3634371"/>
          </a:xfrm>
          <a:prstGeom prst="rect">
            <a:avLst/>
          </a:prstGeom>
        </p:spPr>
      </p:pic>
      <p:pic>
        <p:nvPicPr>
          <p:cNvPr id="16" name="Picture 15" descr="A graph of a signal&#10;&#10;Description automatically generated with medium confidence">
            <a:extLst>
              <a:ext uri="{FF2B5EF4-FFF2-40B4-BE49-F238E27FC236}">
                <a16:creationId xmlns:a16="http://schemas.microsoft.com/office/drawing/2014/main" id="{C1FA6591-9EFE-8E89-62F2-69D5B2FB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9602" y="2593012"/>
            <a:ext cx="5333333" cy="4000000"/>
          </a:xfrm>
          <a:prstGeom prst="rect">
            <a:avLst/>
          </a:prstGeom>
        </p:spPr>
      </p:pic>
    </p:spTree>
    <p:extLst>
      <p:ext uri="{BB962C8B-B14F-4D97-AF65-F5344CB8AC3E}">
        <p14:creationId xmlns:p14="http://schemas.microsoft.com/office/powerpoint/2010/main" val="97432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F907B4-7351-077A-9739-EBF9EAD7865F}"/>
              </a:ext>
            </a:extLst>
          </p:cNvPr>
          <p:cNvSpPr>
            <a:spLocks noGrp="1"/>
          </p:cNvSpPr>
          <p:nvPr>
            <p:ph type="body" sz="half" idx="2"/>
          </p:nvPr>
        </p:nvSpPr>
        <p:spPr>
          <a:xfrm flipH="1" flipV="1">
            <a:off x="11228827" y="6181343"/>
            <a:ext cx="1981090" cy="2007999"/>
          </a:xfrm>
        </p:spPr>
        <p:txBody>
          <a:bodyPr/>
          <a:lstStyle/>
          <a:p>
            <a:endParaRPr lang="en-US" dirty="0"/>
          </a:p>
        </p:txBody>
      </p:sp>
      <p:sp>
        <p:nvSpPr>
          <p:cNvPr id="4" name="Title 3">
            <a:extLst>
              <a:ext uri="{FF2B5EF4-FFF2-40B4-BE49-F238E27FC236}">
                <a16:creationId xmlns:a16="http://schemas.microsoft.com/office/drawing/2014/main" id="{81FE4872-4434-6E1D-EDC7-F461BBBB7088}"/>
              </a:ext>
            </a:extLst>
          </p:cNvPr>
          <p:cNvSpPr>
            <a:spLocks noGrp="1"/>
          </p:cNvSpPr>
          <p:nvPr>
            <p:ph type="title"/>
          </p:nvPr>
        </p:nvSpPr>
        <p:spPr/>
        <p:txBody>
          <a:bodyPr/>
          <a:lstStyle/>
          <a:p>
            <a:r>
              <a:rPr lang="en-US" dirty="0"/>
              <a:t>PART-1 : Bird recognition</a:t>
            </a:r>
          </a:p>
        </p:txBody>
      </p:sp>
      <p:pic>
        <p:nvPicPr>
          <p:cNvPr id="6" name="Picture 5">
            <a:extLst>
              <a:ext uri="{FF2B5EF4-FFF2-40B4-BE49-F238E27FC236}">
                <a16:creationId xmlns:a16="http://schemas.microsoft.com/office/drawing/2014/main" id="{BE0A0210-963F-8C50-456B-0BA8C02E6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822" y="3216273"/>
            <a:ext cx="5129908" cy="1573513"/>
          </a:xfrm>
          <a:prstGeom prst="rect">
            <a:avLst/>
          </a:prstGeom>
        </p:spPr>
      </p:pic>
      <p:pic>
        <p:nvPicPr>
          <p:cNvPr id="8" name="Picture 7">
            <a:extLst>
              <a:ext uri="{FF2B5EF4-FFF2-40B4-BE49-F238E27FC236}">
                <a16:creationId xmlns:a16="http://schemas.microsoft.com/office/drawing/2014/main" id="{8EBA823F-57A0-75C3-6517-E3E2ABD2A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044" y="5078263"/>
            <a:ext cx="6316340" cy="1299534"/>
          </a:xfrm>
          <a:prstGeom prst="rect">
            <a:avLst/>
          </a:prstGeom>
        </p:spPr>
      </p:pic>
      <p:sp>
        <p:nvSpPr>
          <p:cNvPr id="10" name="Rectangle 9">
            <a:extLst>
              <a:ext uri="{FF2B5EF4-FFF2-40B4-BE49-F238E27FC236}">
                <a16:creationId xmlns:a16="http://schemas.microsoft.com/office/drawing/2014/main" id="{BBD2543F-E9D9-98CD-69DF-BB873D90FC81}"/>
              </a:ext>
            </a:extLst>
          </p:cNvPr>
          <p:cNvSpPr/>
          <p:nvPr/>
        </p:nvSpPr>
        <p:spPr>
          <a:xfrm>
            <a:off x="1227053" y="2425944"/>
            <a:ext cx="9734845"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PRIMARILY USED CORRELATION</a:t>
            </a:r>
            <a:endParaRPr lang="en-IN"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67812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58FB36D-73B3-45EF-8CD4-221CCC8BE0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7835D7-DF12-420F-843A-1C5083D2B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BB1B59F-1D8F-EF67-EE1E-9E7F48BCE96D}"/>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b="1" kern="1200" cap="all" spc="120" baseline="0">
                <a:solidFill>
                  <a:schemeClr val="bg1"/>
                </a:solidFill>
                <a:latin typeface="+mj-lt"/>
                <a:ea typeface="+mj-ea"/>
                <a:cs typeface="+mj-cs"/>
              </a:rPr>
              <a:t>Smoothing the Signal</a:t>
            </a:r>
            <a:endParaRPr lang="en-US" kern="1200" cap="all" spc="120" baseline="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C99BF9D1-C624-92E9-2E7B-545F69056C11}"/>
              </a:ext>
            </a:extLst>
          </p:cNvPr>
          <p:cNvSpPr>
            <a:spLocks noGrp="1"/>
          </p:cNvSpPr>
          <p:nvPr>
            <p:ph type="body" sz="half" idx="2"/>
          </p:nvPr>
        </p:nvSpPr>
        <p:spPr>
          <a:xfrm>
            <a:off x="960120" y="2784143"/>
            <a:ext cx="5782586" cy="3433031"/>
          </a:xfrm>
        </p:spPr>
        <p:txBody>
          <a:bodyPr vert="horz" lIns="91440" tIns="45720" rIns="91440" bIns="45720" rtlCol="0" anchor="t">
            <a:normAutofit/>
          </a:bodyPr>
          <a:lstStyle/>
          <a:p>
            <a:r>
              <a:rPr lang="en-US" b="1" dirty="0"/>
              <a:t>Windowing</a:t>
            </a:r>
            <a:r>
              <a:rPr lang="en-US" dirty="0"/>
              <a:t>: Smoothens the squared signal and highlights the QRS complex by collecting energy over a short time.</a:t>
            </a:r>
          </a:p>
          <a:p>
            <a:r>
              <a:rPr lang="en-US" b="1" dirty="0"/>
              <a:t>Thresholding</a:t>
            </a:r>
            <a:r>
              <a:rPr lang="en-US" dirty="0"/>
              <a:t>: Detects peaks like the R-wave by ignoring small fluctuations and noise, ensuring accurate identification of important features.</a:t>
            </a:r>
          </a:p>
          <a:p>
            <a:endParaRPr lang="en-US" dirty="0"/>
          </a:p>
        </p:txBody>
      </p:sp>
      <p:pic>
        <p:nvPicPr>
          <p:cNvPr id="6" name="Picture Placeholder 5" descr="A graph of a signal&#10;&#10;Description automatically generated">
            <a:extLst>
              <a:ext uri="{FF2B5EF4-FFF2-40B4-BE49-F238E27FC236}">
                <a16:creationId xmlns:a16="http://schemas.microsoft.com/office/drawing/2014/main" id="{5987E398-20A0-48E0-8E8B-310FB97B18C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30" b="3430"/>
          <a:stretch>
            <a:fillRect/>
          </a:stretch>
        </p:blipFill>
        <p:spPr>
          <a:xfrm>
            <a:off x="7045377" y="2784144"/>
            <a:ext cx="4500629" cy="3152230"/>
          </a:xfrm>
          <a:prstGeom prst="rect">
            <a:avLst/>
          </a:prstGeom>
        </p:spPr>
      </p:pic>
      <p:sp>
        <p:nvSpPr>
          <p:cNvPr id="7" name="Rectangle 1">
            <a:extLst>
              <a:ext uri="{FF2B5EF4-FFF2-40B4-BE49-F238E27FC236}">
                <a16:creationId xmlns:a16="http://schemas.microsoft.com/office/drawing/2014/main" id="{DCB7C440-99DB-EFCF-B08F-15CEAE55F23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chemeClr val="tx1"/>
                </a:solidFill>
                <a:effectLst/>
                <a:latin typeface="Arial" panose="020B0604020202020204" pitchFamily="34" charset="0"/>
              </a:rPr>
              <a:t>Thresholding</a:t>
            </a:r>
            <a:r>
              <a:rPr kumimoji="0" lang="en-US" altLang="en-US" sz="1800" b="0" i="0" u="none" strike="noStrike" cap="none" normalizeH="0" baseline="0">
                <a:ln>
                  <a:noFill/>
                </a:ln>
                <a:solidFill>
                  <a:schemeClr val="tx1"/>
                </a:solidFill>
                <a:effectLst/>
                <a:latin typeface="Arial" panose="020B0604020202020204" pitchFamily="34" charset="0"/>
              </a:rPr>
              <a:t>: Detects peaks like the R-wave by ignoring small fluctuations and noise, ensuring accurate identification of important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graph showing a number of times">
            <a:extLst>
              <a:ext uri="{FF2B5EF4-FFF2-40B4-BE49-F238E27FC236}">
                <a16:creationId xmlns:a16="http://schemas.microsoft.com/office/drawing/2014/main" id="{3E049012-2247-BD44-0D74-AFA8EE321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706" y="2582803"/>
            <a:ext cx="5449294" cy="3728349"/>
          </a:xfrm>
          <a:prstGeom prst="rect">
            <a:avLst/>
          </a:prstGeom>
        </p:spPr>
      </p:pic>
    </p:spTree>
    <p:extLst>
      <p:ext uri="{BB962C8B-B14F-4D97-AF65-F5344CB8AC3E}">
        <p14:creationId xmlns:p14="http://schemas.microsoft.com/office/powerpoint/2010/main" val="2310930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45B42B6-26F8-4E25-839B-FB38F13BE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2D7DACC-FED8-8485-C0B2-FDE6D5873EB2}"/>
              </a:ext>
            </a:extLst>
          </p:cNvPr>
          <p:cNvSpPr>
            <a:spLocks noGrp="1"/>
          </p:cNvSpPr>
          <p:nvPr>
            <p:ph type="title"/>
          </p:nvPr>
        </p:nvSpPr>
        <p:spPr>
          <a:xfrm>
            <a:off x="960120" y="317814"/>
            <a:ext cx="10268712" cy="1700784"/>
          </a:xfrm>
        </p:spPr>
        <p:txBody>
          <a:bodyPr vert="horz" lIns="91440" tIns="45720" rIns="91440" bIns="45720" rtlCol="0" anchor="ctr">
            <a:normAutofit/>
          </a:bodyPr>
          <a:lstStyle/>
          <a:p>
            <a:r>
              <a:rPr lang="en-US" kern="1200" cap="all" spc="120" baseline="0" dirty="0">
                <a:solidFill>
                  <a:schemeClr val="bg1"/>
                </a:solidFill>
                <a:latin typeface="+mj-lt"/>
                <a:ea typeface="+mj-ea"/>
                <a:cs typeface="+mj-cs"/>
              </a:rPr>
              <a:t>PEAK DETECTION</a:t>
            </a:r>
          </a:p>
        </p:txBody>
      </p:sp>
      <p:pic>
        <p:nvPicPr>
          <p:cNvPr id="9" name="Picture Placeholder 8">
            <a:extLst>
              <a:ext uri="{FF2B5EF4-FFF2-40B4-BE49-F238E27FC236}">
                <a16:creationId xmlns:a16="http://schemas.microsoft.com/office/drawing/2014/main" id="{BACEB983-1AF8-52DB-ED27-AB312F11DA86}"/>
              </a:ext>
            </a:extLst>
          </p:cNvPr>
          <p:cNvPicPr>
            <a:picLocks noGrp="1" noChangeAspect="1"/>
          </p:cNvPicPr>
          <p:nvPr>
            <p:ph type="pic" idx="1"/>
          </p:nvPr>
        </p:nvPicPr>
        <p:blipFill>
          <a:blip r:embed="rId2"/>
          <a:srcRect l="16251" r="16251"/>
          <a:stretch/>
        </p:blipFill>
        <p:spPr>
          <a:xfrm>
            <a:off x="958597" y="2582803"/>
            <a:ext cx="7510846" cy="3199659"/>
          </a:xfrm>
          <a:prstGeom prst="rect">
            <a:avLst/>
          </a:prstGeom>
        </p:spPr>
      </p:pic>
      <p:sp>
        <p:nvSpPr>
          <p:cNvPr id="3" name="Text Placeholder 2">
            <a:extLst>
              <a:ext uri="{FF2B5EF4-FFF2-40B4-BE49-F238E27FC236}">
                <a16:creationId xmlns:a16="http://schemas.microsoft.com/office/drawing/2014/main" id="{C1152E37-324C-F1B1-AE89-9A54E3435BC7}"/>
              </a:ext>
            </a:extLst>
          </p:cNvPr>
          <p:cNvSpPr>
            <a:spLocks noGrp="1"/>
          </p:cNvSpPr>
          <p:nvPr>
            <p:ph type="body" sz="half" idx="2"/>
          </p:nvPr>
        </p:nvSpPr>
        <p:spPr>
          <a:xfrm>
            <a:off x="8904157" y="2835776"/>
            <a:ext cx="2324674" cy="3274183"/>
          </a:xfrm>
        </p:spPr>
        <p:txBody>
          <a:bodyPr vert="horz" lIns="91440" tIns="45720" rIns="91440" bIns="45720" rtlCol="0" anchor="ctr">
            <a:normAutofit fontScale="92500" lnSpcReduction="20000"/>
          </a:bodyPr>
          <a:lstStyle/>
          <a:p>
            <a:r>
              <a:rPr lang="en-US" dirty="0"/>
              <a:t>Let’s compare original signal and smoothed signal peak detection with given threshold (40% of the maximum squared differential signal) </a:t>
            </a:r>
          </a:p>
        </p:txBody>
      </p:sp>
      <p:pic>
        <p:nvPicPr>
          <p:cNvPr id="11" name="Picture 10">
            <a:extLst>
              <a:ext uri="{FF2B5EF4-FFF2-40B4-BE49-F238E27FC236}">
                <a16:creationId xmlns:a16="http://schemas.microsoft.com/office/drawing/2014/main" id="{A44DA889-4B7E-CBC3-6BA3-61CFDD3E1944}"/>
              </a:ext>
            </a:extLst>
          </p:cNvPr>
          <p:cNvPicPr>
            <a:picLocks noChangeAspect="1"/>
          </p:cNvPicPr>
          <p:nvPr/>
        </p:nvPicPr>
        <p:blipFill>
          <a:blip r:embed="rId2"/>
          <a:stretch>
            <a:fillRect/>
          </a:stretch>
        </p:blipFill>
        <p:spPr>
          <a:xfrm>
            <a:off x="0" y="2264989"/>
            <a:ext cx="8619344" cy="4593011"/>
          </a:xfrm>
          <a:prstGeom prst="rect">
            <a:avLst/>
          </a:prstGeom>
        </p:spPr>
      </p:pic>
    </p:spTree>
    <p:extLst>
      <p:ext uri="{BB962C8B-B14F-4D97-AF65-F5344CB8AC3E}">
        <p14:creationId xmlns:p14="http://schemas.microsoft.com/office/powerpoint/2010/main" val="311832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graph with red lines&#10;&#10;Description automatically generated">
            <a:extLst>
              <a:ext uri="{FF2B5EF4-FFF2-40B4-BE49-F238E27FC236}">
                <a16:creationId xmlns:a16="http://schemas.microsoft.com/office/drawing/2014/main" id="{7689CD41-857A-2A05-8D90-81FA7C2483D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30" b="3430"/>
          <a:stretch>
            <a:fillRect/>
          </a:stretch>
        </p:blipFill>
        <p:spPr>
          <a:xfrm>
            <a:off x="0" y="2587752"/>
            <a:ext cx="6571469" cy="4270248"/>
          </a:xfrm>
        </p:spPr>
      </p:pic>
      <p:sp>
        <p:nvSpPr>
          <p:cNvPr id="3" name="Text Placeholder 2">
            <a:extLst>
              <a:ext uri="{FF2B5EF4-FFF2-40B4-BE49-F238E27FC236}">
                <a16:creationId xmlns:a16="http://schemas.microsoft.com/office/drawing/2014/main" id="{872057F3-42BE-29AF-EE09-5BFF921299AC}"/>
              </a:ext>
            </a:extLst>
          </p:cNvPr>
          <p:cNvSpPr>
            <a:spLocks noGrp="1"/>
          </p:cNvSpPr>
          <p:nvPr>
            <p:ph type="body" sz="half" idx="2"/>
          </p:nvPr>
        </p:nvSpPr>
        <p:spPr>
          <a:xfrm>
            <a:off x="7235970" y="2587751"/>
            <a:ext cx="3992861" cy="3667377"/>
          </a:xfrm>
        </p:spPr>
        <p:txBody>
          <a:bodyPr>
            <a:normAutofit/>
          </a:bodyPr>
          <a:lstStyle/>
          <a:p>
            <a:r>
              <a:rPr lang="en-US" sz="1400" dirty="0"/>
              <a:t>Calculate the time difference between consecutive R-peaks in seconds. These are called </a:t>
            </a:r>
            <a:r>
              <a:rPr lang="en-US" sz="1400" b="1" dirty="0"/>
              <a:t>RR intervals</a:t>
            </a:r>
          </a:p>
          <a:p>
            <a:r>
              <a:rPr lang="en-US" sz="1400" dirty="0"/>
              <a:t>.</a:t>
            </a:r>
          </a:p>
          <a:p>
            <a:endParaRPr lang="en-US" dirty="0"/>
          </a:p>
          <a:p>
            <a:r>
              <a:rPr lang="en-US" sz="1400" dirty="0"/>
              <a:t>The heart rate in BPM is the </a:t>
            </a:r>
            <a:r>
              <a:rPr lang="en-US" sz="1300" dirty="0"/>
              <a:t>reciprocal of the average RR interval in seconds, multiplied by 60 (to convert from seconds to minutes):</a:t>
            </a:r>
          </a:p>
          <a:p>
            <a:endParaRPr lang="en-US" sz="1300" dirty="0"/>
          </a:p>
        </p:txBody>
      </p:sp>
      <p:sp>
        <p:nvSpPr>
          <p:cNvPr id="4" name="Title 3">
            <a:extLst>
              <a:ext uri="{FF2B5EF4-FFF2-40B4-BE49-F238E27FC236}">
                <a16:creationId xmlns:a16="http://schemas.microsoft.com/office/drawing/2014/main" id="{22F654DD-F864-83C4-C6F0-F769DF27490F}"/>
              </a:ext>
            </a:extLst>
          </p:cNvPr>
          <p:cNvSpPr>
            <a:spLocks noGrp="1"/>
          </p:cNvSpPr>
          <p:nvPr>
            <p:ph type="title"/>
          </p:nvPr>
        </p:nvSpPr>
        <p:spPr/>
        <p:txBody>
          <a:bodyPr/>
          <a:lstStyle/>
          <a:p>
            <a:r>
              <a:rPr lang="en-US" dirty="0"/>
              <a:t>BPM</a:t>
            </a:r>
          </a:p>
        </p:txBody>
      </p:sp>
      <p:pic>
        <p:nvPicPr>
          <p:cNvPr id="7" name="Picture 6">
            <a:extLst>
              <a:ext uri="{FF2B5EF4-FFF2-40B4-BE49-F238E27FC236}">
                <a16:creationId xmlns:a16="http://schemas.microsoft.com/office/drawing/2014/main" id="{1B270C87-2694-BC90-9A02-7AD66B699B0A}"/>
              </a:ext>
            </a:extLst>
          </p:cNvPr>
          <p:cNvPicPr>
            <a:picLocks noChangeAspect="1"/>
          </p:cNvPicPr>
          <p:nvPr/>
        </p:nvPicPr>
        <p:blipFill>
          <a:blip r:embed="rId3"/>
          <a:stretch>
            <a:fillRect/>
          </a:stretch>
        </p:blipFill>
        <p:spPr>
          <a:xfrm>
            <a:off x="6903401" y="3889179"/>
            <a:ext cx="5010849" cy="495369"/>
          </a:xfrm>
          <a:prstGeom prst="rect">
            <a:avLst/>
          </a:prstGeom>
        </p:spPr>
      </p:pic>
      <p:pic>
        <p:nvPicPr>
          <p:cNvPr id="9" name="Picture 8">
            <a:extLst>
              <a:ext uri="{FF2B5EF4-FFF2-40B4-BE49-F238E27FC236}">
                <a16:creationId xmlns:a16="http://schemas.microsoft.com/office/drawing/2014/main" id="{1D3F2E95-6749-1417-015F-50096B5E54DA}"/>
              </a:ext>
            </a:extLst>
          </p:cNvPr>
          <p:cNvPicPr>
            <a:picLocks noChangeAspect="1"/>
          </p:cNvPicPr>
          <p:nvPr/>
        </p:nvPicPr>
        <p:blipFill>
          <a:blip r:embed="rId4"/>
          <a:stretch>
            <a:fillRect/>
          </a:stretch>
        </p:blipFill>
        <p:spPr>
          <a:xfrm>
            <a:off x="7360475" y="5521602"/>
            <a:ext cx="3743847" cy="733527"/>
          </a:xfrm>
          <a:prstGeom prst="rect">
            <a:avLst/>
          </a:prstGeom>
        </p:spPr>
      </p:pic>
      <p:pic>
        <p:nvPicPr>
          <p:cNvPr id="13" name="Picture 12">
            <a:extLst>
              <a:ext uri="{FF2B5EF4-FFF2-40B4-BE49-F238E27FC236}">
                <a16:creationId xmlns:a16="http://schemas.microsoft.com/office/drawing/2014/main" id="{CC2ABAF5-2175-7A17-6CA9-D109E54E9B2E}"/>
              </a:ext>
            </a:extLst>
          </p:cNvPr>
          <p:cNvPicPr>
            <a:picLocks noChangeAspect="1"/>
          </p:cNvPicPr>
          <p:nvPr/>
        </p:nvPicPr>
        <p:blipFill>
          <a:blip r:embed="rId5"/>
          <a:stretch>
            <a:fillRect/>
          </a:stretch>
        </p:blipFill>
        <p:spPr>
          <a:xfrm>
            <a:off x="0" y="2286000"/>
            <a:ext cx="6096000" cy="4572000"/>
          </a:xfrm>
          <a:prstGeom prst="rect">
            <a:avLst/>
          </a:prstGeom>
        </p:spPr>
      </p:pic>
      <p:pic>
        <p:nvPicPr>
          <p:cNvPr id="5" name="Picture 4" descr="A graph with red lines&#10;&#10;Description automatically generated">
            <a:extLst>
              <a:ext uri="{FF2B5EF4-FFF2-40B4-BE49-F238E27FC236}">
                <a16:creationId xmlns:a16="http://schemas.microsoft.com/office/drawing/2014/main" id="{98383B54-066C-E166-0E64-727C84621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4884"/>
            <a:ext cx="6217982" cy="4270248"/>
          </a:xfrm>
          <a:prstGeom prst="rect">
            <a:avLst/>
          </a:prstGeom>
        </p:spPr>
      </p:pic>
    </p:spTree>
    <p:extLst>
      <p:ext uri="{BB962C8B-B14F-4D97-AF65-F5344CB8AC3E}">
        <p14:creationId xmlns:p14="http://schemas.microsoft.com/office/powerpoint/2010/main" val="165450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blue lines&#10;&#10;Description automatically generated with medium confidence">
            <a:extLst>
              <a:ext uri="{FF2B5EF4-FFF2-40B4-BE49-F238E27FC236}">
                <a16:creationId xmlns:a16="http://schemas.microsoft.com/office/drawing/2014/main" id="{44A28E9A-1E3B-FA8A-B3AD-267A3E3AC156}"/>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30" b="3430"/>
          <a:stretch>
            <a:fillRect/>
          </a:stretch>
        </p:blipFill>
        <p:spPr/>
      </p:pic>
      <p:sp>
        <p:nvSpPr>
          <p:cNvPr id="3" name="Text Placeholder 2">
            <a:extLst>
              <a:ext uri="{FF2B5EF4-FFF2-40B4-BE49-F238E27FC236}">
                <a16:creationId xmlns:a16="http://schemas.microsoft.com/office/drawing/2014/main" id="{4074CD2E-7B7E-422E-7937-3C28FC1854B1}"/>
              </a:ext>
            </a:extLst>
          </p:cNvPr>
          <p:cNvSpPr>
            <a:spLocks noGrp="1"/>
          </p:cNvSpPr>
          <p:nvPr>
            <p:ph type="body" sz="half" idx="2"/>
          </p:nvPr>
        </p:nvSpPr>
        <p:spPr/>
        <p:txBody>
          <a:bodyPr/>
          <a:lstStyle/>
          <a:p>
            <a:r>
              <a:rPr lang="en-US" dirty="0"/>
              <a:t>As we are calculated before for E1 signal we just use other step for E2 and E3 signals to remove noise .We use Low pass and High pass filter(Cascaded) with cut off frequency  40 and 0.5 </a:t>
            </a:r>
            <a:r>
              <a:rPr lang="en-US" dirty="0" err="1"/>
              <a:t>respectively.this</a:t>
            </a:r>
            <a:r>
              <a:rPr lang="en-US" dirty="0"/>
              <a:t> is called band pass filter</a:t>
            </a:r>
          </a:p>
        </p:txBody>
      </p:sp>
      <p:sp>
        <p:nvSpPr>
          <p:cNvPr id="4" name="Title 3">
            <a:extLst>
              <a:ext uri="{FF2B5EF4-FFF2-40B4-BE49-F238E27FC236}">
                <a16:creationId xmlns:a16="http://schemas.microsoft.com/office/drawing/2014/main" id="{69F3BC6E-AA6F-ED38-F971-12E0C481A56F}"/>
              </a:ext>
            </a:extLst>
          </p:cNvPr>
          <p:cNvSpPr>
            <a:spLocks noGrp="1"/>
          </p:cNvSpPr>
          <p:nvPr>
            <p:ph type="title"/>
          </p:nvPr>
        </p:nvSpPr>
        <p:spPr/>
        <p:txBody>
          <a:bodyPr>
            <a:normAutofit fontScale="90000"/>
          </a:bodyPr>
          <a:lstStyle/>
          <a:p>
            <a:r>
              <a:rPr lang="en-US" dirty="0"/>
              <a:t>Noise cancellation of e2 signal TASK-2</a:t>
            </a:r>
          </a:p>
        </p:txBody>
      </p:sp>
    </p:spTree>
    <p:extLst>
      <p:ext uri="{BB962C8B-B14F-4D97-AF65-F5344CB8AC3E}">
        <p14:creationId xmlns:p14="http://schemas.microsoft.com/office/powerpoint/2010/main" val="313790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BC377B7-18F1-42AD-A1DD-E1D6A5B27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CD3F60-224B-4A33-8366-65BAA0E6E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006F0434-4C2C-873B-8638-60760A026930}"/>
              </a:ext>
            </a:extLst>
          </p:cNvPr>
          <p:cNvPicPr>
            <a:picLocks noGrp="1" noChangeAspect="1"/>
          </p:cNvPicPr>
          <p:nvPr>
            <p:ph type="pic" idx="1"/>
          </p:nvPr>
        </p:nvPicPr>
        <p:blipFill>
          <a:blip r:embed="rId2"/>
          <a:stretch/>
        </p:blipFill>
        <p:spPr>
          <a:xfrm>
            <a:off x="643467" y="689103"/>
            <a:ext cx="10905066" cy="5479794"/>
          </a:xfrm>
          <a:prstGeom prst="rect">
            <a:avLst/>
          </a:prstGeom>
        </p:spPr>
      </p:pic>
    </p:spTree>
    <p:extLst>
      <p:ext uri="{BB962C8B-B14F-4D97-AF65-F5344CB8AC3E}">
        <p14:creationId xmlns:p14="http://schemas.microsoft.com/office/powerpoint/2010/main" val="2186559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showing a red line&#10;&#10;Description automatically generated">
            <a:extLst>
              <a:ext uri="{FF2B5EF4-FFF2-40B4-BE49-F238E27FC236}">
                <a16:creationId xmlns:a16="http://schemas.microsoft.com/office/drawing/2014/main" id="{00E39DC7-05C7-0D92-E03D-61B18DFEDDBE}"/>
              </a:ext>
            </a:extLst>
          </p:cNvPr>
          <p:cNvPicPr>
            <a:picLocks noChangeAspect="1"/>
          </p:cNvPicPr>
          <p:nvPr/>
        </p:nvPicPr>
        <p:blipFill>
          <a:blip r:embed="rId2"/>
          <a:srcRect l="9761" r="6705" b="1"/>
          <a:stretch/>
        </p:blipFill>
        <p:spPr>
          <a:xfrm>
            <a:off x="1524" y="10"/>
            <a:ext cx="12188952" cy="6857990"/>
          </a:xfrm>
          <a:prstGeom prst="rect">
            <a:avLst/>
          </a:prstGeom>
        </p:spPr>
      </p:pic>
      <p:sp>
        <p:nvSpPr>
          <p:cNvPr id="30" name="Rectangle 29">
            <a:extLst>
              <a:ext uri="{FF2B5EF4-FFF2-40B4-BE49-F238E27FC236}">
                <a16:creationId xmlns:a16="http://schemas.microsoft.com/office/drawing/2014/main" id="{365A786E-9028-443F-8713-B9552D9A2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56477DE-899F-887F-6B12-1A7AA9ACC7A5}"/>
              </a:ext>
            </a:extLst>
          </p:cNvPr>
          <p:cNvSpPr>
            <a:spLocks noGrp="1"/>
          </p:cNvSpPr>
          <p:nvPr>
            <p:ph type="title"/>
          </p:nvPr>
        </p:nvSpPr>
        <p:spPr>
          <a:xfrm>
            <a:off x="960119" y="954156"/>
            <a:ext cx="6858000" cy="3657600"/>
          </a:xfrm>
        </p:spPr>
        <p:txBody>
          <a:bodyPr vert="horz" lIns="91440" tIns="45720" rIns="91440" bIns="45720" rtlCol="0" anchor="ctr">
            <a:normAutofit/>
          </a:bodyPr>
          <a:lstStyle/>
          <a:p>
            <a:r>
              <a:rPr lang="en-US" sz="8800"/>
              <a:t>BPM AVERAGE</a:t>
            </a:r>
          </a:p>
        </p:txBody>
      </p:sp>
      <p:sp>
        <p:nvSpPr>
          <p:cNvPr id="3" name="Text Placeholder 2">
            <a:extLst>
              <a:ext uri="{FF2B5EF4-FFF2-40B4-BE49-F238E27FC236}">
                <a16:creationId xmlns:a16="http://schemas.microsoft.com/office/drawing/2014/main" id="{F934DD7E-3BF9-6C66-0F9E-D0EC52F97ECD}"/>
              </a:ext>
            </a:extLst>
          </p:cNvPr>
          <p:cNvSpPr>
            <a:spLocks noGrp="1"/>
          </p:cNvSpPr>
          <p:nvPr>
            <p:ph type="body" sz="half" idx="2"/>
          </p:nvPr>
        </p:nvSpPr>
        <p:spPr>
          <a:xfrm>
            <a:off x="960119" y="4728679"/>
            <a:ext cx="6858000" cy="1097280"/>
          </a:xfrm>
        </p:spPr>
        <p:txBody>
          <a:bodyPr vert="horz" lIns="91440" tIns="45720" rIns="91440" bIns="45720" rtlCol="0">
            <a:normAutofit/>
          </a:bodyPr>
          <a:lstStyle/>
          <a:p>
            <a:r>
              <a:rPr lang="en-US" sz="3600">
                <a:solidFill>
                  <a:srgbClr val="FFFFFF"/>
                </a:solidFill>
              </a:rPr>
              <a:t>Average bpm is 102.6</a:t>
            </a:r>
          </a:p>
        </p:txBody>
      </p:sp>
    </p:spTree>
    <p:extLst>
      <p:ext uri="{BB962C8B-B14F-4D97-AF65-F5344CB8AC3E}">
        <p14:creationId xmlns:p14="http://schemas.microsoft.com/office/powerpoint/2010/main" val="18612126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FE46DB99-BC05-A098-BB7E-4AD3B4F31CB2}"/>
              </a:ext>
            </a:extLst>
          </p:cNvPr>
          <p:cNvPicPr>
            <a:picLocks noGrp="1" noChangeAspect="1"/>
          </p:cNvPicPr>
          <p:nvPr>
            <p:ph type="pic" idx="1"/>
          </p:nvPr>
        </p:nvPicPr>
        <p:blipFill>
          <a:blip r:embed="rId2"/>
          <a:srcRect l="16120" r="16120"/>
          <a:stretch/>
        </p:blipFill>
        <p:spPr>
          <a:xfrm>
            <a:off x="5751" y="2267712"/>
            <a:ext cx="6571469" cy="4590288"/>
          </a:xfrm>
        </p:spPr>
      </p:pic>
      <p:sp>
        <p:nvSpPr>
          <p:cNvPr id="3" name="Text Placeholder 2">
            <a:extLst>
              <a:ext uri="{FF2B5EF4-FFF2-40B4-BE49-F238E27FC236}">
                <a16:creationId xmlns:a16="http://schemas.microsoft.com/office/drawing/2014/main" id="{51446737-10D9-3BEA-ABE0-68DDABC2E8DE}"/>
              </a:ext>
            </a:extLst>
          </p:cNvPr>
          <p:cNvSpPr>
            <a:spLocks noGrp="1"/>
          </p:cNvSpPr>
          <p:nvPr>
            <p:ph type="body" sz="half" idx="2"/>
          </p:nvPr>
        </p:nvSpPr>
        <p:spPr/>
        <p:txBody>
          <a:bodyPr>
            <a:normAutofit fontScale="92500"/>
          </a:bodyPr>
          <a:lstStyle/>
          <a:p>
            <a:r>
              <a:rPr lang="en-US" dirty="0"/>
              <a:t>Here we use another method to remove </a:t>
            </a:r>
            <a:r>
              <a:rPr lang="en-US" dirty="0" err="1"/>
              <a:t>noise.First</a:t>
            </a:r>
            <a:r>
              <a:rPr lang="en-US" dirty="0"/>
              <a:t> we apply notch filtering (with frequencies [22,50] and band width of 0.1).Then </a:t>
            </a:r>
            <a:r>
              <a:rPr lang="en-US" dirty="0" err="1"/>
              <a:t>bandstop</a:t>
            </a:r>
            <a:r>
              <a:rPr lang="en-US" dirty="0"/>
              <a:t> filter with </a:t>
            </a:r>
            <a:r>
              <a:rPr lang="en-US" dirty="0" err="1"/>
              <a:t>fc_low_s</a:t>
            </a:r>
            <a:r>
              <a:rPr lang="en-US" dirty="0"/>
              <a:t> =21 and </a:t>
            </a:r>
            <a:r>
              <a:rPr lang="en-US" dirty="0" err="1"/>
              <a:t>fc_high_s</a:t>
            </a:r>
            <a:r>
              <a:rPr lang="en-US" dirty="0"/>
              <a:t> = 23 to remove additional noise and finally a low pass filter to smooth the signal </a:t>
            </a:r>
            <a:endParaRPr lang="en-US" sz="1800" b="0" i="0" dirty="0">
              <a:effectLst/>
              <a:latin typeface="Menlo"/>
            </a:endParaRPr>
          </a:p>
          <a:p>
            <a:endParaRPr lang="en-US" dirty="0"/>
          </a:p>
        </p:txBody>
      </p:sp>
      <p:sp>
        <p:nvSpPr>
          <p:cNvPr id="4" name="Title 3">
            <a:extLst>
              <a:ext uri="{FF2B5EF4-FFF2-40B4-BE49-F238E27FC236}">
                <a16:creationId xmlns:a16="http://schemas.microsoft.com/office/drawing/2014/main" id="{32EAE122-1944-0C9E-039F-5F41024C0EC5}"/>
              </a:ext>
            </a:extLst>
          </p:cNvPr>
          <p:cNvSpPr>
            <a:spLocks noGrp="1"/>
          </p:cNvSpPr>
          <p:nvPr>
            <p:ph type="title"/>
          </p:nvPr>
        </p:nvSpPr>
        <p:spPr/>
        <p:txBody>
          <a:bodyPr>
            <a:normAutofit fontScale="90000"/>
          </a:bodyPr>
          <a:lstStyle/>
          <a:p>
            <a:r>
              <a:rPr lang="en-US" dirty="0"/>
              <a:t>E3 SIGNAL NOISE CANCELLATION</a:t>
            </a:r>
          </a:p>
        </p:txBody>
      </p:sp>
    </p:spTree>
    <p:extLst>
      <p:ext uri="{BB962C8B-B14F-4D97-AF65-F5344CB8AC3E}">
        <p14:creationId xmlns:p14="http://schemas.microsoft.com/office/powerpoint/2010/main" val="1952889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A6935-0CDB-003F-30BF-27DEA2290DAC}"/>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570F980-0416-3BB8-2F6A-8A6E8FF6C36A}"/>
              </a:ext>
            </a:extLst>
          </p:cNvPr>
          <p:cNvSpPr>
            <a:spLocks noGrp="1"/>
          </p:cNvSpPr>
          <p:nvPr>
            <p:ph type="pic" idx="1"/>
          </p:nvPr>
        </p:nvSpPr>
        <p:spPr/>
        <p:txBody>
          <a:bodyPr/>
          <a:lstStyle/>
          <a:p>
            <a:endParaRPr lang="en-US"/>
          </a:p>
        </p:txBody>
      </p:sp>
      <p:sp>
        <p:nvSpPr>
          <p:cNvPr id="3" name="Text Placeholder 2">
            <a:extLst>
              <a:ext uri="{FF2B5EF4-FFF2-40B4-BE49-F238E27FC236}">
                <a16:creationId xmlns:a16="http://schemas.microsoft.com/office/drawing/2014/main" id="{684EB552-3673-A622-907A-8A8D45157E36}"/>
              </a:ext>
            </a:extLst>
          </p:cNvPr>
          <p:cNvSpPr>
            <a:spLocks noGrp="1"/>
          </p:cNvSpPr>
          <p:nvPr>
            <p:ph type="body" sz="half" idx="2"/>
          </p:nvPr>
        </p:nvSpPr>
        <p:spPr/>
        <p:txBody>
          <a:bodyPr/>
          <a:lstStyle/>
          <a:p>
            <a:r>
              <a:rPr lang="en-US" dirty="0"/>
              <a:t>We get additional frequencies at 22-50.To remove this we </a:t>
            </a:r>
            <a:r>
              <a:rPr lang="en-US"/>
              <a:t>use this method</a:t>
            </a:r>
            <a:endParaRPr lang="en-US" dirty="0"/>
          </a:p>
        </p:txBody>
      </p:sp>
      <p:sp>
        <p:nvSpPr>
          <p:cNvPr id="4" name="Title 3">
            <a:extLst>
              <a:ext uri="{FF2B5EF4-FFF2-40B4-BE49-F238E27FC236}">
                <a16:creationId xmlns:a16="http://schemas.microsoft.com/office/drawing/2014/main" id="{5CCDF410-B11A-3A32-A1E3-172AA8C61553}"/>
              </a:ext>
            </a:extLst>
          </p:cNvPr>
          <p:cNvSpPr>
            <a:spLocks noGrp="1"/>
          </p:cNvSpPr>
          <p:nvPr>
            <p:ph type="title"/>
          </p:nvPr>
        </p:nvSpPr>
        <p:spPr/>
        <p:txBody>
          <a:bodyPr/>
          <a:lstStyle/>
          <a:p>
            <a:r>
              <a:rPr lang="en-US" dirty="0"/>
              <a:t>WHY THIS </a:t>
            </a:r>
            <a:r>
              <a:rPr lang="en-US" dirty="0" err="1"/>
              <a:t>MEthod</a:t>
            </a:r>
            <a:endParaRPr lang="en-US" dirty="0"/>
          </a:p>
        </p:txBody>
      </p:sp>
      <p:pic>
        <p:nvPicPr>
          <p:cNvPr id="6" name="Picture 5">
            <a:extLst>
              <a:ext uri="{FF2B5EF4-FFF2-40B4-BE49-F238E27FC236}">
                <a16:creationId xmlns:a16="http://schemas.microsoft.com/office/drawing/2014/main" id="{683E3314-71E9-FA9D-70C8-8E99AF5842AE}"/>
              </a:ext>
            </a:extLst>
          </p:cNvPr>
          <p:cNvPicPr>
            <a:picLocks noChangeAspect="1"/>
          </p:cNvPicPr>
          <p:nvPr/>
        </p:nvPicPr>
        <p:blipFill>
          <a:blip r:embed="rId2"/>
          <a:stretch>
            <a:fillRect/>
          </a:stretch>
        </p:blipFill>
        <p:spPr>
          <a:xfrm>
            <a:off x="0" y="2267710"/>
            <a:ext cx="6571469" cy="4590289"/>
          </a:xfrm>
          <a:prstGeom prst="rect">
            <a:avLst/>
          </a:prstGeom>
        </p:spPr>
      </p:pic>
    </p:spTree>
    <p:extLst>
      <p:ext uri="{BB962C8B-B14F-4D97-AF65-F5344CB8AC3E}">
        <p14:creationId xmlns:p14="http://schemas.microsoft.com/office/powerpoint/2010/main" val="3934849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9E797-3CB4-2C6B-6C92-E6C472598F8D}"/>
              </a:ext>
            </a:extLst>
          </p:cNvPr>
          <p:cNvPicPr>
            <a:picLocks noChangeAspect="1"/>
          </p:cNvPicPr>
          <p:nvPr/>
        </p:nvPicPr>
        <p:blipFill>
          <a:blip r:embed="rId2"/>
          <a:stretch>
            <a:fillRect/>
          </a:stretch>
        </p:blipFill>
        <p:spPr>
          <a:xfrm>
            <a:off x="0" y="1"/>
            <a:ext cx="12192000" cy="6640642"/>
          </a:xfrm>
          <a:prstGeom prst="rect">
            <a:avLst/>
          </a:prstGeom>
        </p:spPr>
      </p:pic>
    </p:spTree>
    <p:extLst>
      <p:ext uri="{BB962C8B-B14F-4D97-AF65-F5344CB8AC3E}">
        <p14:creationId xmlns:p14="http://schemas.microsoft.com/office/powerpoint/2010/main" val="905347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917A85F5-C9F7-5C4E-F588-B278D766CD3F}"/>
              </a:ext>
            </a:extLst>
          </p:cNvPr>
          <p:cNvPicPr>
            <a:picLocks noGrp="1" noChangeAspect="1"/>
          </p:cNvPicPr>
          <p:nvPr>
            <p:ph type="pic" idx="1"/>
          </p:nvPr>
        </p:nvPicPr>
        <p:blipFill>
          <a:blip r:embed="rId2"/>
          <a:srcRect l="10827" r="6062" b="1"/>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1C2F3FA0-960A-435A-AC72-8ADCBF50F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139"/>
            <a:ext cx="12192000" cy="164455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6DDB28-C11E-EA50-967A-071FF308FC78}"/>
              </a:ext>
            </a:extLst>
          </p:cNvPr>
          <p:cNvSpPr>
            <a:spLocks noGrp="1"/>
          </p:cNvSpPr>
          <p:nvPr>
            <p:ph type="title"/>
          </p:nvPr>
        </p:nvSpPr>
        <p:spPr>
          <a:xfrm>
            <a:off x="961644" y="4675366"/>
            <a:ext cx="10268712" cy="846223"/>
          </a:xfrm>
        </p:spPr>
        <p:txBody>
          <a:bodyPr vert="horz" lIns="91440" tIns="45720" rIns="91440" bIns="45720" rtlCol="0" anchor="b">
            <a:normAutofit/>
          </a:bodyPr>
          <a:lstStyle/>
          <a:p>
            <a:pPr algn="ctr"/>
            <a:r>
              <a:rPr lang="en-US" sz="5400" dirty="0">
                <a:solidFill>
                  <a:srgbClr val="FFFFFF"/>
                </a:solidFill>
              </a:rPr>
              <a:t>BPM AVERAGE</a:t>
            </a:r>
          </a:p>
        </p:txBody>
      </p:sp>
      <p:sp>
        <p:nvSpPr>
          <p:cNvPr id="3" name="Text Placeholder 2">
            <a:extLst>
              <a:ext uri="{FF2B5EF4-FFF2-40B4-BE49-F238E27FC236}">
                <a16:creationId xmlns:a16="http://schemas.microsoft.com/office/drawing/2014/main" id="{8B545936-50BD-0E04-CE1A-4DCF6F0F5AF1}"/>
              </a:ext>
            </a:extLst>
          </p:cNvPr>
          <p:cNvSpPr>
            <a:spLocks noGrp="1"/>
          </p:cNvSpPr>
          <p:nvPr>
            <p:ph type="body" sz="half" idx="2"/>
          </p:nvPr>
        </p:nvSpPr>
        <p:spPr>
          <a:xfrm>
            <a:off x="7235971" y="5335120"/>
            <a:ext cx="3992856" cy="846224"/>
          </a:xfrm>
        </p:spPr>
        <p:txBody>
          <a:bodyPr/>
          <a:lstStyle/>
          <a:p>
            <a:r>
              <a:rPr lang="en-US" dirty="0"/>
              <a:t>110.97</a:t>
            </a:r>
          </a:p>
        </p:txBody>
      </p:sp>
    </p:spTree>
    <p:extLst>
      <p:ext uri="{BB962C8B-B14F-4D97-AF65-F5344CB8AC3E}">
        <p14:creationId xmlns:p14="http://schemas.microsoft.com/office/powerpoint/2010/main" val="168051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and white graphs&#10;&#10;Description automatically generated">
            <a:extLst>
              <a:ext uri="{FF2B5EF4-FFF2-40B4-BE49-F238E27FC236}">
                <a16:creationId xmlns:a16="http://schemas.microsoft.com/office/drawing/2014/main" id="{B702B88A-89F9-DE35-4913-3EB59153C1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
            <a:ext cx="12192000" cy="6736080"/>
          </a:xfrm>
          <a:prstGeom prst="rect">
            <a:avLst/>
          </a:prstGeom>
        </p:spPr>
      </p:pic>
    </p:spTree>
    <p:extLst>
      <p:ext uri="{BB962C8B-B14F-4D97-AF65-F5344CB8AC3E}">
        <p14:creationId xmlns:p14="http://schemas.microsoft.com/office/powerpoint/2010/main" val="964689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A4A85B5-EE34-C96C-EC2E-9195ABBB09A9}"/>
              </a:ext>
            </a:extLst>
          </p:cNvPr>
          <p:cNvSpPr>
            <a:spLocks noGrp="1"/>
          </p:cNvSpPr>
          <p:nvPr>
            <p:ph type="title"/>
          </p:nvPr>
        </p:nvSpPr>
        <p:spPr>
          <a:xfrm>
            <a:off x="960120" y="643467"/>
            <a:ext cx="3212593" cy="5571066"/>
          </a:xfrm>
        </p:spPr>
        <p:txBody>
          <a:bodyPr vert="horz" lIns="91440" tIns="45720" rIns="91440" bIns="45720" rtlCol="0" anchor="ctr">
            <a:normAutofit/>
          </a:bodyPr>
          <a:lstStyle/>
          <a:p>
            <a:r>
              <a:rPr lang="en-US" sz="3600" kern="1200" cap="all" spc="120" baseline="0" dirty="0">
                <a:solidFill>
                  <a:schemeClr val="bg1"/>
                </a:solidFill>
                <a:latin typeface="+mj-lt"/>
                <a:ea typeface="+mj-ea"/>
                <a:cs typeface="+mj-cs"/>
              </a:rPr>
              <a:t>Part 3: Loudness segmentation</a:t>
            </a:r>
            <a:br>
              <a:rPr lang="en-US" sz="3600" kern="1200" cap="all" spc="120" baseline="0" dirty="0">
                <a:solidFill>
                  <a:schemeClr val="bg1"/>
                </a:solidFill>
                <a:latin typeface="+mj-lt"/>
                <a:ea typeface="+mj-ea"/>
                <a:cs typeface="+mj-cs"/>
              </a:rPr>
            </a:br>
            <a:r>
              <a:rPr lang="en-US" sz="3600" kern="1200" cap="all" spc="120" baseline="0" dirty="0">
                <a:solidFill>
                  <a:schemeClr val="bg1"/>
                </a:solidFill>
                <a:latin typeface="+mj-lt"/>
                <a:ea typeface="+mj-ea"/>
                <a:cs typeface="+mj-cs"/>
              </a:rPr>
              <a:t>Task-1</a:t>
            </a:r>
          </a:p>
        </p:txBody>
      </p:sp>
      <p:graphicFrame>
        <p:nvGraphicFramePr>
          <p:cNvPr id="8" name="Rectangle 2">
            <a:extLst>
              <a:ext uri="{FF2B5EF4-FFF2-40B4-BE49-F238E27FC236}">
                <a16:creationId xmlns:a16="http://schemas.microsoft.com/office/drawing/2014/main" id="{269BAB08-BFD0-31E4-7641-30C55AC9D5B1}"/>
              </a:ext>
            </a:extLst>
          </p:cNvPr>
          <p:cNvGraphicFramePr/>
          <p:nvPr>
            <p:extLst>
              <p:ext uri="{D42A27DB-BD31-4B8C-83A1-F6EECF244321}">
                <p14:modId xmlns:p14="http://schemas.microsoft.com/office/powerpoint/2010/main" val="812686640"/>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376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7610B3-CF86-49F9-883A-61F7DD1557AC}"/>
              </a:ext>
            </a:extLst>
          </p:cNvPr>
          <p:cNvSpPr>
            <a:spLocks noGrp="1"/>
          </p:cNvSpPr>
          <p:nvPr>
            <p:ph type="title"/>
          </p:nvPr>
        </p:nvSpPr>
        <p:spPr/>
        <p:txBody>
          <a:bodyPr/>
          <a:lstStyle/>
          <a:p>
            <a:r>
              <a:rPr lang="en-US" dirty="0"/>
              <a:t>PROCESS</a:t>
            </a:r>
          </a:p>
        </p:txBody>
      </p:sp>
      <p:sp>
        <p:nvSpPr>
          <p:cNvPr id="6" name="Rectangle 2">
            <a:extLst>
              <a:ext uri="{FF2B5EF4-FFF2-40B4-BE49-F238E27FC236}">
                <a16:creationId xmlns:a16="http://schemas.microsoft.com/office/drawing/2014/main" id="{162E92EE-097D-3C86-58C1-9FA820498396}"/>
              </a:ext>
            </a:extLst>
          </p:cNvPr>
          <p:cNvSpPr>
            <a:spLocks noGrp="1" noChangeArrowheads="1"/>
          </p:cNvSpPr>
          <p:nvPr>
            <p:ph type="body" sz="half" idx="2"/>
          </p:nvPr>
        </p:nvSpPr>
        <p:spPr bwMode="auto">
          <a:xfrm>
            <a:off x="563592" y="2953386"/>
            <a:ext cx="1123644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Preprocessing: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Load audio and text data. Convert stereo to mono if necessary.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Segment Extraction: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Map time ranges to audio samples.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Amplitude Metrics Calculation: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Mean, RMS, sqrt mean, max amplitude.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Loudness Detection: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Use statistical thresholds to identify loud </a:t>
            </a:r>
            <a:r>
              <a:rPr lang="en-US" altLang="en-US" sz="1800" dirty="0">
                <a:latin typeface="Arial" panose="020B0604020202020204" pitchFamily="34" charset="0"/>
              </a:rPr>
              <a:t>segments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Visualization and Playback:</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Highlight loud segments on waveform </a:t>
            </a:r>
            <a:r>
              <a:rPr lang="en-US" altLang="en-US" sz="1800" dirty="0">
                <a:latin typeface="Arial" panose="020B0604020202020204" pitchFamily="34" charset="0"/>
              </a:rPr>
              <a:t>And  play them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2771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035E9D3-ACAD-7E3F-7108-02BDC5DD4988}"/>
              </a:ext>
            </a:extLst>
          </p:cNvPr>
          <p:cNvSpPr>
            <a:spLocks noGrp="1"/>
          </p:cNvSpPr>
          <p:nvPr>
            <p:ph type="pic" idx="1"/>
          </p:nvPr>
        </p:nvSpPr>
        <p:spPr/>
        <p:txBody>
          <a:bodyPr/>
          <a:lstStyle/>
          <a:p>
            <a:endParaRPr lang="en-US"/>
          </a:p>
        </p:txBody>
      </p:sp>
      <p:sp>
        <p:nvSpPr>
          <p:cNvPr id="3" name="Text Placeholder 2">
            <a:extLst>
              <a:ext uri="{FF2B5EF4-FFF2-40B4-BE49-F238E27FC236}">
                <a16:creationId xmlns:a16="http://schemas.microsoft.com/office/drawing/2014/main" id="{EF2207D0-60F9-6F3E-24D1-CA0EB88BA91E}"/>
              </a:ext>
            </a:extLst>
          </p:cNvPr>
          <p:cNvSpPr>
            <a:spLocks noGrp="1"/>
          </p:cNvSpPr>
          <p:nvPr>
            <p:ph type="body" sz="half" idx="2"/>
          </p:nvPr>
        </p:nvSpPr>
        <p:spPr/>
        <p:txBody>
          <a:bodyPr/>
          <a:lstStyle/>
          <a:p>
            <a:pPr>
              <a:buFont typeface="Arial" panose="020B0604020202020204" pitchFamily="34" charset="0"/>
              <a:buChar char="•"/>
            </a:pPr>
            <a:r>
              <a:rPr lang="en-US" dirty="0"/>
              <a:t>Thresholds set using </a:t>
            </a:r>
            <a:r>
              <a:rPr lang="en-US" b="1" dirty="0"/>
              <a:t>percentiles:</a:t>
            </a:r>
            <a:endParaRPr lang="en-US" dirty="0"/>
          </a:p>
          <a:p>
            <a:pPr marL="742950" lvl="1" indent="-285750">
              <a:buFont typeface="Arial" panose="020B0604020202020204" pitchFamily="34" charset="0"/>
              <a:buChar char="•"/>
            </a:pPr>
            <a:r>
              <a:rPr lang="en-US" dirty="0"/>
              <a:t>79th percentile for max amplitude.</a:t>
            </a:r>
          </a:p>
          <a:p>
            <a:pPr marL="742950" lvl="1" indent="-285750">
              <a:buFont typeface="Arial" panose="020B0604020202020204" pitchFamily="34" charset="0"/>
              <a:buChar char="•"/>
            </a:pPr>
            <a:r>
              <a:rPr lang="en-US" dirty="0"/>
              <a:t>78.57th percentile for RMS.</a:t>
            </a:r>
          </a:p>
          <a:p>
            <a:pPr>
              <a:buFont typeface="Arial" panose="020B0604020202020204" pitchFamily="34" charset="0"/>
              <a:buChar char="•"/>
            </a:pPr>
            <a:r>
              <a:rPr lang="en-US" dirty="0"/>
              <a:t>A segment is marked loud if:</a:t>
            </a:r>
          </a:p>
          <a:p>
            <a:pPr marL="742950" lvl="1" indent="-285750">
              <a:buFont typeface="Arial" panose="020B0604020202020204" pitchFamily="34" charset="0"/>
              <a:buChar char="•"/>
            </a:pPr>
            <a:r>
              <a:rPr lang="en-US" dirty="0"/>
              <a:t>Max amplitude ≥ threshold OR</a:t>
            </a:r>
          </a:p>
          <a:p>
            <a:pPr marL="742950" lvl="1" indent="-285750">
              <a:buFont typeface="Arial" panose="020B0604020202020204" pitchFamily="34" charset="0"/>
              <a:buChar char="•"/>
            </a:pPr>
            <a:r>
              <a:rPr lang="en-US" dirty="0"/>
              <a:t>RMS ≥ threshold.</a:t>
            </a:r>
          </a:p>
          <a:p>
            <a:endParaRPr lang="en-US" dirty="0"/>
          </a:p>
        </p:txBody>
      </p:sp>
      <p:sp>
        <p:nvSpPr>
          <p:cNvPr id="4" name="Title 3">
            <a:extLst>
              <a:ext uri="{FF2B5EF4-FFF2-40B4-BE49-F238E27FC236}">
                <a16:creationId xmlns:a16="http://schemas.microsoft.com/office/drawing/2014/main" id="{E7803BFC-9B2A-D93E-9E14-FE702B7A1E2E}"/>
              </a:ext>
            </a:extLst>
          </p:cNvPr>
          <p:cNvSpPr>
            <a:spLocks noGrp="1"/>
          </p:cNvSpPr>
          <p:nvPr>
            <p:ph type="title"/>
          </p:nvPr>
        </p:nvSpPr>
        <p:spPr/>
        <p:txBody>
          <a:bodyPr>
            <a:normAutofit fontScale="90000"/>
          </a:bodyPr>
          <a:lstStyle/>
          <a:p>
            <a:r>
              <a:rPr lang="en-US" b="1" dirty="0"/>
              <a:t>Loudness Detection</a:t>
            </a:r>
            <a:br>
              <a:rPr lang="en-US" dirty="0"/>
            </a:br>
            <a:endParaRPr lang="en-US" dirty="0"/>
          </a:p>
        </p:txBody>
      </p:sp>
    </p:spTree>
    <p:extLst>
      <p:ext uri="{BB962C8B-B14F-4D97-AF65-F5344CB8AC3E}">
        <p14:creationId xmlns:p14="http://schemas.microsoft.com/office/powerpoint/2010/main" val="3477005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904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64432"/>
            <a:ext cx="6255757"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D0416BF-EC75-D8DE-5BFB-1BD69A23712C}"/>
              </a:ext>
            </a:extLst>
          </p:cNvPr>
          <p:cNvSpPr>
            <a:spLocks noGrp="1"/>
          </p:cNvSpPr>
          <p:nvPr>
            <p:ph type="title"/>
          </p:nvPr>
        </p:nvSpPr>
        <p:spPr>
          <a:xfrm>
            <a:off x="960120" y="990599"/>
            <a:ext cx="4857751" cy="1563989"/>
          </a:xfrm>
        </p:spPr>
        <p:txBody>
          <a:bodyPr vert="horz" lIns="91440" tIns="45720" rIns="91440" bIns="45720" rtlCol="0" anchor="ctr">
            <a:normAutofit/>
          </a:bodyPr>
          <a:lstStyle/>
          <a:p>
            <a:r>
              <a:rPr lang="en-US" sz="4600" kern="1200" cap="all" spc="120" baseline="0">
                <a:solidFill>
                  <a:schemeClr val="bg1"/>
                </a:solidFill>
                <a:latin typeface="+mj-lt"/>
                <a:ea typeface="+mj-ea"/>
                <a:cs typeface="+mj-cs"/>
              </a:rPr>
              <a:t>Segment Metrics Visualization</a:t>
            </a:r>
          </a:p>
        </p:txBody>
      </p:sp>
      <p:pic>
        <p:nvPicPr>
          <p:cNvPr id="10" name="Picture 9">
            <a:extLst>
              <a:ext uri="{FF2B5EF4-FFF2-40B4-BE49-F238E27FC236}">
                <a16:creationId xmlns:a16="http://schemas.microsoft.com/office/drawing/2014/main" id="{67E6B221-1B44-CF6B-3DE7-99EA159C3F81}"/>
              </a:ext>
            </a:extLst>
          </p:cNvPr>
          <p:cNvPicPr>
            <a:picLocks noChangeAspect="1"/>
          </p:cNvPicPr>
          <p:nvPr/>
        </p:nvPicPr>
        <p:blipFill>
          <a:blip r:embed="rId2"/>
          <a:stretch>
            <a:fillRect/>
          </a:stretch>
        </p:blipFill>
        <p:spPr>
          <a:xfrm>
            <a:off x="6909668" y="664433"/>
            <a:ext cx="4483654" cy="2359168"/>
          </a:xfrm>
          <a:prstGeom prst="rect">
            <a:avLst/>
          </a:prstGeom>
        </p:spPr>
      </p:pic>
      <p:sp>
        <p:nvSpPr>
          <p:cNvPr id="3" name="Text Placeholder 2">
            <a:extLst>
              <a:ext uri="{FF2B5EF4-FFF2-40B4-BE49-F238E27FC236}">
                <a16:creationId xmlns:a16="http://schemas.microsoft.com/office/drawing/2014/main" id="{7E951F93-AD39-9C98-1A32-697043A1490D}"/>
              </a:ext>
            </a:extLst>
          </p:cNvPr>
          <p:cNvSpPr>
            <a:spLocks noGrp="1"/>
          </p:cNvSpPr>
          <p:nvPr>
            <p:ph type="body" sz="half" idx="2"/>
          </p:nvPr>
        </p:nvSpPr>
        <p:spPr>
          <a:xfrm>
            <a:off x="960120" y="3071909"/>
            <a:ext cx="4924426" cy="2795492"/>
          </a:xfrm>
        </p:spPr>
        <p:txBody>
          <a:bodyPr vert="horz" lIns="91440" tIns="45720" rIns="91440" bIns="45720" rtlCol="0">
            <a:normAutofit/>
          </a:bodyPr>
          <a:lstStyle/>
          <a:p>
            <a:pPr>
              <a:buFont typeface="Arial" panose="020B0604020202020204" pitchFamily="34" charset="0"/>
              <a:buChar char="•"/>
            </a:pPr>
            <a:r>
              <a:rPr lang="en-US" dirty="0"/>
              <a:t>Bar chart comparing:</a:t>
            </a:r>
          </a:p>
          <a:p>
            <a:pPr marL="742950" lvl="1" indent="-285750">
              <a:buFont typeface="Arial" panose="020B0604020202020204" pitchFamily="34" charset="0"/>
              <a:buChar char="•"/>
            </a:pPr>
            <a:r>
              <a:rPr lang="en-US" dirty="0"/>
              <a:t>Mean Amplitude.</a:t>
            </a:r>
          </a:p>
          <a:p>
            <a:pPr marL="742950" lvl="1" indent="-285750">
              <a:buFont typeface="Arial" panose="020B0604020202020204" pitchFamily="34" charset="0"/>
              <a:buChar char="•"/>
            </a:pPr>
            <a:r>
              <a:rPr lang="en-US" dirty="0"/>
              <a:t>Sqrt Mean</a:t>
            </a:r>
          </a:p>
          <a:p>
            <a:pPr marL="742950" lvl="1" indent="-285750">
              <a:buFont typeface="Arial" panose="020B0604020202020204" pitchFamily="34" charset="0"/>
              <a:buChar char="•"/>
            </a:pPr>
            <a:r>
              <a:rPr lang="en-US" dirty="0"/>
              <a:t>RMS.</a:t>
            </a:r>
          </a:p>
          <a:p>
            <a:pPr marL="742950" lvl="1" indent="-285750">
              <a:buFont typeface="Arial" panose="020B0604020202020204" pitchFamily="34" charset="0"/>
              <a:buChar char="•"/>
            </a:pPr>
            <a:r>
              <a:rPr lang="en-US" dirty="0"/>
              <a:t>Max Amplitude.</a:t>
            </a:r>
          </a:p>
          <a:p>
            <a:endParaRPr lang="en-US" dirty="0"/>
          </a:p>
        </p:txBody>
      </p:sp>
      <p:pic>
        <p:nvPicPr>
          <p:cNvPr id="8" name="Picture 7" descr="A diagram of sound waves">
            <a:extLst>
              <a:ext uri="{FF2B5EF4-FFF2-40B4-BE49-F238E27FC236}">
                <a16:creationId xmlns:a16="http://schemas.microsoft.com/office/drawing/2014/main" id="{4E24232B-3B6E-A7EE-7372-A559B3A1A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236" y="3504142"/>
            <a:ext cx="4726516" cy="2363258"/>
          </a:xfrm>
          <a:prstGeom prst="rect">
            <a:avLst/>
          </a:prstGeom>
        </p:spPr>
      </p:pic>
    </p:spTree>
    <p:extLst>
      <p:ext uri="{BB962C8B-B14F-4D97-AF65-F5344CB8AC3E}">
        <p14:creationId xmlns:p14="http://schemas.microsoft.com/office/powerpoint/2010/main" val="847157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27288-E962-7086-64F2-AB934E19BB35}"/>
              </a:ext>
            </a:extLst>
          </p:cNvPr>
          <p:cNvSpPr>
            <a:spLocks noGrp="1"/>
          </p:cNvSpPr>
          <p:nvPr>
            <p:ph type="title"/>
          </p:nvPr>
        </p:nvSpPr>
        <p:spPr/>
        <p:txBody>
          <a:bodyPr/>
          <a:lstStyle/>
          <a:p>
            <a:r>
              <a:rPr lang="en-US" dirty="0"/>
              <a:t>Loud Segment Playback</a:t>
            </a:r>
          </a:p>
        </p:txBody>
      </p:sp>
      <p:sp>
        <p:nvSpPr>
          <p:cNvPr id="3" name="Content Placeholder 2">
            <a:extLst>
              <a:ext uri="{FF2B5EF4-FFF2-40B4-BE49-F238E27FC236}">
                <a16:creationId xmlns:a16="http://schemas.microsoft.com/office/drawing/2014/main" id="{96F489AE-4ECF-2878-2B5B-33D76F1E2FA1}"/>
              </a:ext>
            </a:extLst>
          </p:cNvPr>
          <p:cNvSpPr>
            <a:spLocks noGrp="1"/>
          </p:cNvSpPr>
          <p:nvPr>
            <p:ph idx="1"/>
          </p:nvPr>
        </p:nvSpPr>
        <p:spPr/>
        <p:txBody>
          <a:bodyPr/>
          <a:lstStyle/>
          <a:p>
            <a:pPr>
              <a:buFont typeface="Arial" panose="020B0604020202020204" pitchFamily="34" charset="0"/>
              <a:buChar char="•"/>
            </a:pPr>
            <a:r>
              <a:rPr lang="en-US" dirty="0"/>
              <a:t>Loud segments were played for validation.</a:t>
            </a:r>
          </a:p>
          <a:p>
            <a:pPr>
              <a:buFont typeface="Arial" panose="020B0604020202020204" pitchFamily="34" charset="0"/>
              <a:buChar char="•"/>
            </a:pPr>
            <a:r>
              <a:rPr lang="en-US" dirty="0"/>
              <a:t>Observations:</a:t>
            </a:r>
          </a:p>
          <a:p>
            <a:pPr marL="742950" lvl="1" indent="-285750">
              <a:buFont typeface="Arial" panose="020B0604020202020204" pitchFamily="34" charset="0"/>
              <a:buChar char="•"/>
            </a:pPr>
            <a:r>
              <a:rPr lang="en-US" dirty="0"/>
              <a:t>Matches identified loudness visually.</a:t>
            </a:r>
          </a:p>
          <a:p>
            <a:pPr marL="742950" lvl="1" indent="-285750">
              <a:buFont typeface="Arial" panose="020B0604020202020204" pitchFamily="34" charset="0"/>
              <a:buChar char="•"/>
            </a:pPr>
            <a:r>
              <a:rPr lang="en-US" dirty="0"/>
              <a:t>Ensures thresholds are accurate.</a:t>
            </a:r>
          </a:p>
          <a:p>
            <a:endParaRPr lang="en-US" dirty="0"/>
          </a:p>
        </p:txBody>
      </p:sp>
      <p:pic>
        <p:nvPicPr>
          <p:cNvPr id="5" name="Picture 4">
            <a:extLst>
              <a:ext uri="{FF2B5EF4-FFF2-40B4-BE49-F238E27FC236}">
                <a16:creationId xmlns:a16="http://schemas.microsoft.com/office/drawing/2014/main" id="{0E0569DC-30E3-76C7-B1D0-64F1CBB1B2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pic>
        <p:nvPicPr>
          <p:cNvPr id="6" name="Picture 5">
            <a:extLst>
              <a:ext uri="{FF2B5EF4-FFF2-40B4-BE49-F238E27FC236}">
                <a16:creationId xmlns:a16="http://schemas.microsoft.com/office/drawing/2014/main" id="{6EA1DD86-DACC-164A-7038-78CED3A95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539151"/>
            <a:ext cx="12192000" cy="6096000"/>
          </a:xfrm>
          <a:prstGeom prst="rect">
            <a:avLst/>
          </a:prstGeom>
        </p:spPr>
      </p:pic>
    </p:spTree>
    <p:extLst>
      <p:ext uri="{BB962C8B-B14F-4D97-AF65-F5344CB8AC3E}">
        <p14:creationId xmlns:p14="http://schemas.microsoft.com/office/powerpoint/2010/main" val="3288132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FF883-607D-006F-E699-1FB1BA005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 y="1"/>
            <a:ext cx="12042475" cy="7010400"/>
          </a:xfrm>
          <a:prstGeom prst="rect">
            <a:avLst/>
          </a:prstGeom>
        </p:spPr>
      </p:pic>
    </p:spTree>
    <p:extLst>
      <p:ext uri="{BB962C8B-B14F-4D97-AF65-F5344CB8AC3E}">
        <p14:creationId xmlns:p14="http://schemas.microsoft.com/office/powerpoint/2010/main" val="528084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7C20E-0D59-4B0E-BD42-01CC02CF5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2502"/>
            <a:ext cx="12192000" cy="6096000"/>
          </a:xfrm>
          <a:prstGeom prst="rect">
            <a:avLst/>
          </a:prstGeom>
        </p:spPr>
      </p:pic>
    </p:spTree>
    <p:extLst>
      <p:ext uri="{BB962C8B-B14F-4D97-AF65-F5344CB8AC3E}">
        <p14:creationId xmlns:p14="http://schemas.microsoft.com/office/powerpoint/2010/main" val="3427057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F2881A-F994-8C91-6BF7-4409707CC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480" y="337537"/>
            <a:ext cx="9096984" cy="5974630"/>
          </a:xfrm>
          <a:prstGeom prst="rect">
            <a:avLst/>
          </a:prstGeom>
        </p:spPr>
      </p:pic>
    </p:spTree>
    <p:extLst>
      <p:ext uri="{BB962C8B-B14F-4D97-AF65-F5344CB8AC3E}">
        <p14:creationId xmlns:p14="http://schemas.microsoft.com/office/powerpoint/2010/main" val="1825399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D3CE-54E1-91A9-24F2-59CA91FB13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BDF412-612F-6E43-48CC-17A89A12C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453011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BF35D-E1E1-9460-53ED-5B348CEB570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0445C3F-E405-70E3-51E9-017571B3E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1426" y="320686"/>
            <a:ext cx="7866835" cy="5953593"/>
          </a:xfrm>
          <a:prstGeom prst="rect">
            <a:avLst/>
          </a:prstGeom>
        </p:spPr>
      </p:pic>
    </p:spTree>
    <p:extLst>
      <p:ext uri="{BB962C8B-B14F-4D97-AF65-F5344CB8AC3E}">
        <p14:creationId xmlns:p14="http://schemas.microsoft.com/office/powerpoint/2010/main" val="2233541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blue and white graphs&#10;&#10;Description automatically generated">
            <a:extLst>
              <a:ext uri="{FF2B5EF4-FFF2-40B4-BE49-F238E27FC236}">
                <a16:creationId xmlns:a16="http://schemas.microsoft.com/office/drawing/2014/main" id="{B63CEA78-9647-FFAE-1FD1-E6EF7A175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6" y="44970"/>
            <a:ext cx="12164967" cy="6858000"/>
          </a:xfrm>
          <a:prstGeom prst="rect">
            <a:avLst/>
          </a:prstGeom>
        </p:spPr>
      </p:pic>
    </p:spTree>
    <p:extLst>
      <p:ext uri="{BB962C8B-B14F-4D97-AF65-F5344CB8AC3E}">
        <p14:creationId xmlns:p14="http://schemas.microsoft.com/office/powerpoint/2010/main" val="2585388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D4F8E-6893-906B-E544-16B517EFF7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C28753-6C18-8569-D772-F4B65A1B8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5447972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5CFC-8FB0-00F7-781A-7611F01377A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86548E-929A-0D98-9403-BADB8CE4CA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251" y="315163"/>
            <a:ext cx="9218159" cy="5388422"/>
          </a:xfrm>
          <a:prstGeom prst="rect">
            <a:avLst/>
          </a:prstGeom>
        </p:spPr>
      </p:pic>
    </p:spTree>
    <p:extLst>
      <p:ext uri="{BB962C8B-B14F-4D97-AF65-F5344CB8AC3E}">
        <p14:creationId xmlns:p14="http://schemas.microsoft.com/office/powerpoint/2010/main" val="36331158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D7F39-DAF6-B642-228A-18D2E541399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203E7DF-D301-A1F3-1522-21F5A5AA8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751"/>
            <a:ext cx="12192000" cy="6096000"/>
          </a:xfrm>
          <a:prstGeom prst="rect">
            <a:avLst/>
          </a:prstGeom>
        </p:spPr>
      </p:pic>
    </p:spTree>
    <p:extLst>
      <p:ext uri="{BB962C8B-B14F-4D97-AF65-F5344CB8AC3E}">
        <p14:creationId xmlns:p14="http://schemas.microsoft.com/office/powerpoint/2010/main" val="868847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23A7-09BD-7BA2-00B7-A8E1E89C57E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E0D00D4-5260-C512-CBC5-21CDBDD69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45" y="1278097"/>
            <a:ext cx="11185909" cy="4628122"/>
          </a:xfrm>
          <a:prstGeom prst="rect">
            <a:avLst/>
          </a:prstGeom>
        </p:spPr>
      </p:pic>
    </p:spTree>
    <p:extLst>
      <p:ext uri="{BB962C8B-B14F-4D97-AF65-F5344CB8AC3E}">
        <p14:creationId xmlns:p14="http://schemas.microsoft.com/office/powerpoint/2010/main" val="602664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395C-217C-DC85-09A1-94BCC528F5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396E4F-747C-A3F5-512F-EA1F82F50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298036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CFC66-1FB8-3A40-5976-C87328FB82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6C9C7E-95D2-525A-C91B-2374C3001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453" y="1326166"/>
            <a:ext cx="9720333" cy="3907193"/>
          </a:xfrm>
          <a:prstGeom prst="rect">
            <a:avLst/>
          </a:prstGeom>
        </p:spPr>
      </p:pic>
    </p:spTree>
    <p:extLst>
      <p:ext uri="{BB962C8B-B14F-4D97-AF65-F5344CB8AC3E}">
        <p14:creationId xmlns:p14="http://schemas.microsoft.com/office/powerpoint/2010/main" val="3875134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A63B7-1A7E-9123-341E-9D057534A11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38B1878-4308-0C28-81E7-17B351229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034791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CF517-DE40-4113-37DB-8F4658876F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A7CB340-1142-EE00-0E5C-89739F94D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740" y="1228711"/>
            <a:ext cx="8468456" cy="4481976"/>
          </a:xfrm>
          <a:prstGeom prst="rect">
            <a:avLst/>
          </a:prstGeom>
        </p:spPr>
      </p:pic>
    </p:spTree>
    <p:extLst>
      <p:ext uri="{BB962C8B-B14F-4D97-AF65-F5344CB8AC3E}">
        <p14:creationId xmlns:p14="http://schemas.microsoft.com/office/powerpoint/2010/main" val="70455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C4CC4-1474-6AA0-16FE-6B5B33E2EE1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3AF4922-F4A4-E238-A3BC-486DFB2AC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1250334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B9B44-6C10-C52E-1B8F-2C6609039C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2C3D12D-388C-D9DC-F2DF-46DEFD316E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944" y="1135078"/>
            <a:ext cx="7921228" cy="4403080"/>
          </a:xfrm>
          <a:prstGeom prst="rect">
            <a:avLst/>
          </a:prstGeom>
        </p:spPr>
      </p:pic>
    </p:spTree>
    <p:extLst>
      <p:ext uri="{BB962C8B-B14F-4D97-AF65-F5344CB8AC3E}">
        <p14:creationId xmlns:p14="http://schemas.microsoft.com/office/powerpoint/2010/main" val="237681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F93E8-2E4D-2D64-0BB3-73B20DBC00C0}"/>
            </a:ext>
          </a:extLst>
        </p:cNvPr>
        <p:cNvGrpSpPr/>
        <p:nvPr/>
      </p:nvGrpSpPr>
      <p:grpSpPr>
        <a:xfrm>
          <a:off x="0" y="0"/>
          <a:ext cx="0" cy="0"/>
          <a:chOff x="0" y="0"/>
          <a:chExt cx="0" cy="0"/>
        </a:xfrm>
      </p:grpSpPr>
      <p:pic>
        <p:nvPicPr>
          <p:cNvPr id="3" name="Picture 2" descr="A group of blue graphs&#10;&#10;Description automatically generated with medium confidence">
            <a:extLst>
              <a:ext uri="{FF2B5EF4-FFF2-40B4-BE49-F238E27FC236}">
                <a16:creationId xmlns:a16="http://schemas.microsoft.com/office/drawing/2014/main" id="{80CC035D-B5C7-C4E7-B59F-8F373612DF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
            <a:ext cx="12192000" cy="6697980"/>
          </a:xfrm>
          <a:prstGeom prst="rect">
            <a:avLst/>
          </a:prstGeom>
        </p:spPr>
      </p:pic>
    </p:spTree>
    <p:extLst>
      <p:ext uri="{BB962C8B-B14F-4D97-AF65-F5344CB8AC3E}">
        <p14:creationId xmlns:p14="http://schemas.microsoft.com/office/powerpoint/2010/main" val="45327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956AE-00E5-86E3-0D27-333D39C909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F69A218-6DD3-80F7-EA5C-C19FD5AAB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3164017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43598-A0BC-47AD-10F9-08B56BEE8B0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C97E5B-616D-27C6-F223-4355B667E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250" y="1295384"/>
            <a:ext cx="8453499" cy="4267231"/>
          </a:xfrm>
          <a:prstGeom prst="rect">
            <a:avLst/>
          </a:prstGeom>
        </p:spPr>
      </p:pic>
    </p:spTree>
    <p:extLst>
      <p:ext uri="{BB962C8B-B14F-4D97-AF65-F5344CB8AC3E}">
        <p14:creationId xmlns:p14="http://schemas.microsoft.com/office/powerpoint/2010/main" val="2227259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153959-30FA-4987-A094-7243641F4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608A8D-3999-971A-7DC6-19919E140D0D}"/>
              </a:ext>
            </a:extLst>
          </p:cNvPr>
          <p:cNvSpPr>
            <a:spLocks noGrp="1"/>
          </p:cNvSpPr>
          <p:nvPr>
            <p:ph type="title"/>
          </p:nvPr>
        </p:nvSpPr>
        <p:spPr>
          <a:xfrm>
            <a:off x="960120" y="643467"/>
            <a:ext cx="3212593" cy="5571066"/>
          </a:xfrm>
        </p:spPr>
        <p:txBody>
          <a:bodyPr vert="horz" lIns="91440" tIns="45720" rIns="91440" bIns="45720" rtlCol="0" anchor="ctr">
            <a:normAutofit/>
          </a:bodyPr>
          <a:lstStyle/>
          <a:p>
            <a:r>
              <a:rPr lang="en-US" kern="1200" cap="all" spc="120" baseline="0">
                <a:solidFill>
                  <a:schemeClr val="bg1"/>
                </a:solidFill>
                <a:latin typeface="+mj-lt"/>
                <a:ea typeface="+mj-ea"/>
                <a:cs typeface="+mj-cs"/>
              </a:rPr>
              <a:t>TASK-2</a:t>
            </a:r>
          </a:p>
        </p:txBody>
      </p:sp>
      <p:graphicFrame>
        <p:nvGraphicFramePr>
          <p:cNvPr id="7" name="Rectangle 1">
            <a:extLst>
              <a:ext uri="{FF2B5EF4-FFF2-40B4-BE49-F238E27FC236}">
                <a16:creationId xmlns:a16="http://schemas.microsoft.com/office/drawing/2014/main" id="{FA43528B-F5B2-2E16-0CEF-CD349218550C}"/>
              </a:ext>
            </a:extLst>
          </p:cNvPr>
          <p:cNvGraphicFramePr/>
          <p:nvPr>
            <p:extLst>
              <p:ext uri="{D42A27DB-BD31-4B8C-83A1-F6EECF244321}">
                <p14:modId xmlns:p14="http://schemas.microsoft.com/office/powerpoint/2010/main" val="823561063"/>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6017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A01EA-7ECF-7E3E-1645-ECBAA27E437E}"/>
              </a:ext>
            </a:extLst>
          </p:cNvPr>
          <p:cNvSpPr>
            <a:spLocks noGrp="1"/>
          </p:cNvSpPr>
          <p:nvPr>
            <p:ph type="body" sz="half" idx="2"/>
          </p:nvPr>
        </p:nvSpPr>
        <p:spPr>
          <a:xfrm>
            <a:off x="327804" y="2587752"/>
            <a:ext cx="10901023" cy="3593592"/>
          </a:xfrm>
        </p:spPr>
        <p:txBody>
          <a:bodyPr>
            <a:normAutofit/>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b="1" dirty="0"/>
              <a:t>Data Preparation:</a:t>
            </a:r>
            <a:r>
              <a:rPr lang="en-US" dirty="0"/>
              <a:t> Convert audio to mono and segment into frames using short-term energy.</a:t>
            </a:r>
          </a:p>
          <a:p>
            <a:pPr marL="742950" lvl="1" indent="-285750">
              <a:buFont typeface="Arial" panose="020B0604020202020204" pitchFamily="34" charset="0"/>
              <a:buChar char="•"/>
            </a:pPr>
            <a:r>
              <a:rPr lang="en-US" b="1" dirty="0"/>
              <a:t>Segmentation:</a:t>
            </a:r>
            <a:r>
              <a:rPr lang="en-US" dirty="0"/>
              <a:t> Use energy thresholding to detect speech frames.</a:t>
            </a:r>
          </a:p>
          <a:p>
            <a:pPr marL="742950" lvl="1" indent="-285750">
              <a:buFont typeface="Arial" panose="020B0604020202020204" pitchFamily="34" charset="0"/>
              <a:buChar char="•"/>
            </a:pPr>
            <a:r>
              <a:rPr lang="en-US" b="1" dirty="0"/>
              <a:t>Loudness Metrics:</a:t>
            </a:r>
            <a:r>
              <a:rPr lang="en-US" dirty="0"/>
              <a:t> For each speech segment, compute:</a:t>
            </a:r>
          </a:p>
          <a:p>
            <a:pPr marL="1143000" lvl="2" indent="-228600">
              <a:buFont typeface="Arial" panose="020B0604020202020204" pitchFamily="34" charset="0"/>
              <a:buChar char="•"/>
            </a:pPr>
            <a:r>
              <a:rPr lang="en-US" b="1" dirty="0"/>
              <a:t>Mean Amplitude</a:t>
            </a:r>
            <a:r>
              <a:rPr lang="en-US" dirty="0"/>
              <a:t>: Average absolute value.</a:t>
            </a:r>
          </a:p>
          <a:p>
            <a:pPr marL="1143000" lvl="2" indent="-228600">
              <a:buFont typeface="Arial" panose="020B0604020202020204" pitchFamily="34" charset="0"/>
              <a:buChar char="•"/>
            </a:pPr>
            <a:r>
              <a:rPr lang="en-US" b="1" dirty="0"/>
              <a:t>RMS (Root Mean Square)</a:t>
            </a:r>
            <a:r>
              <a:rPr lang="en-US" dirty="0"/>
              <a:t>: A measure of the signal's energy.</a:t>
            </a:r>
          </a:p>
          <a:p>
            <a:pPr marL="1143000" lvl="2" indent="-228600">
              <a:buFont typeface="Arial" panose="020B0604020202020204" pitchFamily="34" charset="0"/>
              <a:buChar char="•"/>
            </a:pPr>
            <a:r>
              <a:rPr lang="en-US" b="1" dirty="0"/>
              <a:t>Max Amplitude</a:t>
            </a:r>
            <a:r>
              <a:rPr lang="en-US" dirty="0"/>
              <a:t>: Maximum absolute value.</a:t>
            </a:r>
          </a:p>
          <a:p>
            <a:endParaRPr lang="en-US" dirty="0"/>
          </a:p>
        </p:txBody>
      </p:sp>
      <p:sp>
        <p:nvSpPr>
          <p:cNvPr id="4" name="Title 3">
            <a:extLst>
              <a:ext uri="{FF2B5EF4-FFF2-40B4-BE49-F238E27FC236}">
                <a16:creationId xmlns:a16="http://schemas.microsoft.com/office/drawing/2014/main" id="{F3768437-07E9-EBB1-2573-77760592214B}"/>
              </a:ext>
            </a:extLst>
          </p:cNvPr>
          <p:cNvSpPr>
            <a:spLocks noGrp="1"/>
          </p:cNvSpPr>
          <p:nvPr>
            <p:ph type="title"/>
          </p:nvPr>
        </p:nvSpPr>
        <p:spPr/>
        <p:txBody>
          <a:bodyPr>
            <a:normAutofit fontScale="90000"/>
          </a:bodyPr>
          <a:lstStyle/>
          <a:p>
            <a:r>
              <a:rPr lang="en-US" dirty="0"/>
              <a:t>Data Preparation, Segmentation, and Loudness Metrics Calculation</a:t>
            </a:r>
          </a:p>
        </p:txBody>
      </p:sp>
    </p:spTree>
    <p:extLst>
      <p:ext uri="{BB962C8B-B14F-4D97-AF65-F5344CB8AC3E}">
        <p14:creationId xmlns:p14="http://schemas.microsoft.com/office/powerpoint/2010/main" val="1936578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rstand hop_length, win_length in audio processing">
            <a:extLst>
              <a:ext uri="{FF2B5EF4-FFF2-40B4-BE49-F238E27FC236}">
                <a16:creationId xmlns:a16="http://schemas.microsoft.com/office/drawing/2014/main" id="{61505443-3DD7-27C4-8067-B84DBB42B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753" y="548327"/>
            <a:ext cx="7585359" cy="5765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47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53B-A2F6-F677-89F0-2D9A97C25281}"/>
              </a:ext>
            </a:extLst>
          </p:cNvPr>
          <p:cNvSpPr>
            <a:spLocks noGrp="1"/>
          </p:cNvSpPr>
          <p:nvPr>
            <p:ph type="title"/>
          </p:nvPr>
        </p:nvSpPr>
        <p:spPr/>
        <p:txBody>
          <a:bodyPr>
            <a:normAutofit fontScale="90000"/>
          </a:bodyPr>
          <a:lstStyle/>
          <a:p>
            <a:r>
              <a:rPr lang="en-US" dirty="0"/>
              <a:t>Playback of loud segments</a:t>
            </a:r>
          </a:p>
        </p:txBody>
      </p:sp>
      <p:sp>
        <p:nvSpPr>
          <p:cNvPr id="3" name="Content Placeholder 2">
            <a:extLst>
              <a:ext uri="{FF2B5EF4-FFF2-40B4-BE49-F238E27FC236}">
                <a16:creationId xmlns:a16="http://schemas.microsoft.com/office/drawing/2014/main" id="{721E4380-900B-24EC-14AE-B514576A719D}"/>
              </a:ext>
            </a:extLst>
          </p:cNvPr>
          <p:cNvSpPr>
            <a:spLocks noGrp="1"/>
          </p:cNvSpPr>
          <p:nvPr>
            <p:ph idx="1"/>
          </p:nvPr>
        </p:nvSpPr>
        <p:spPr/>
        <p:txBody>
          <a:bodyPr/>
          <a:lstStyle/>
          <a:p>
            <a:pPr>
              <a:buFont typeface="Arial" panose="020B0604020202020204" pitchFamily="34" charset="0"/>
              <a:buChar char="•"/>
            </a:pPr>
            <a:endParaRPr lang="en-US" dirty="0"/>
          </a:p>
          <a:p>
            <a:pPr marL="742950" lvl="1" indent="-285750">
              <a:buFont typeface="Arial" panose="020B0604020202020204" pitchFamily="34" charset="0"/>
              <a:buChar char="•"/>
            </a:pPr>
            <a:r>
              <a:rPr lang="en-US" dirty="0"/>
              <a:t>Loud segments were successfully identified and highlighted in the waveform.</a:t>
            </a:r>
          </a:p>
          <a:p>
            <a:pPr marL="742950" lvl="1" indent="-285750">
              <a:buFont typeface="Arial" panose="020B0604020202020204" pitchFamily="34" charset="0"/>
              <a:buChar char="•"/>
            </a:pPr>
            <a:r>
              <a:rPr lang="en-US" dirty="0"/>
              <a:t>Amplitude metrics such as Mean, RMS, and Max amplitude were calculated for each word.</a:t>
            </a:r>
          </a:p>
          <a:p>
            <a:pPr marL="742950" lvl="1" indent="-285750">
              <a:buFont typeface="Arial" panose="020B0604020202020204" pitchFamily="34" charset="0"/>
              <a:buChar char="•"/>
            </a:pPr>
            <a:r>
              <a:rPr lang="en-US" dirty="0"/>
              <a:t>Thresholds were applied to detect the loudest speech regions effectively.</a:t>
            </a:r>
          </a:p>
          <a:p>
            <a:endParaRPr lang="en-US" dirty="0"/>
          </a:p>
        </p:txBody>
      </p:sp>
    </p:spTree>
    <p:extLst>
      <p:ext uri="{BB962C8B-B14F-4D97-AF65-F5344CB8AC3E}">
        <p14:creationId xmlns:p14="http://schemas.microsoft.com/office/powerpoint/2010/main" val="3184575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E7B94-2A07-9A7A-9B47-CACD75E30338}"/>
              </a:ext>
            </a:extLst>
          </p:cNvPr>
          <p:cNvPicPr>
            <a:picLocks noChangeAspect="1"/>
          </p:cNvPicPr>
          <p:nvPr/>
        </p:nvPicPr>
        <p:blipFill>
          <a:blip r:embed="rId2"/>
          <a:stretch>
            <a:fillRect/>
          </a:stretch>
        </p:blipFill>
        <p:spPr>
          <a:xfrm>
            <a:off x="598097" y="948905"/>
            <a:ext cx="10714347" cy="5250612"/>
          </a:xfrm>
          <a:prstGeom prst="rect">
            <a:avLst/>
          </a:prstGeom>
        </p:spPr>
      </p:pic>
    </p:spTree>
    <p:extLst>
      <p:ext uri="{BB962C8B-B14F-4D97-AF65-F5344CB8AC3E}">
        <p14:creationId xmlns:p14="http://schemas.microsoft.com/office/powerpoint/2010/main" val="3300173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24958E-18E4-22A4-717D-599901D00BF5}"/>
              </a:ext>
            </a:extLst>
          </p:cNvPr>
          <p:cNvPicPr>
            <a:picLocks noChangeAspect="1"/>
          </p:cNvPicPr>
          <p:nvPr/>
        </p:nvPicPr>
        <p:blipFill>
          <a:blip r:embed="rId2"/>
          <a:stretch>
            <a:fillRect/>
          </a:stretch>
        </p:blipFill>
        <p:spPr>
          <a:xfrm>
            <a:off x="1054468" y="832705"/>
            <a:ext cx="10083063" cy="5016004"/>
          </a:xfrm>
          <a:prstGeom prst="rect">
            <a:avLst/>
          </a:prstGeom>
        </p:spPr>
      </p:pic>
    </p:spTree>
    <p:extLst>
      <p:ext uri="{BB962C8B-B14F-4D97-AF65-F5344CB8AC3E}">
        <p14:creationId xmlns:p14="http://schemas.microsoft.com/office/powerpoint/2010/main" val="448809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9A59B-4372-35D5-0DB3-CE58C3D834D2}"/>
              </a:ext>
            </a:extLst>
          </p:cNvPr>
          <p:cNvPicPr>
            <a:picLocks noChangeAspect="1"/>
          </p:cNvPicPr>
          <p:nvPr/>
        </p:nvPicPr>
        <p:blipFill>
          <a:blip r:embed="rId2"/>
          <a:stretch>
            <a:fillRect/>
          </a:stretch>
        </p:blipFill>
        <p:spPr>
          <a:xfrm>
            <a:off x="688648" y="932949"/>
            <a:ext cx="10901971" cy="4992101"/>
          </a:xfrm>
          <a:prstGeom prst="rect">
            <a:avLst/>
          </a:prstGeom>
        </p:spPr>
      </p:pic>
    </p:spTree>
    <p:extLst>
      <p:ext uri="{BB962C8B-B14F-4D97-AF65-F5344CB8AC3E}">
        <p14:creationId xmlns:p14="http://schemas.microsoft.com/office/powerpoint/2010/main" val="3573677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3A5089-34C2-4076-1484-7314938C8D64}"/>
              </a:ext>
            </a:extLst>
          </p:cNvPr>
          <p:cNvPicPr>
            <a:picLocks noChangeAspect="1"/>
          </p:cNvPicPr>
          <p:nvPr/>
        </p:nvPicPr>
        <p:blipFill>
          <a:blip r:embed="rId2"/>
          <a:stretch>
            <a:fillRect/>
          </a:stretch>
        </p:blipFill>
        <p:spPr>
          <a:xfrm>
            <a:off x="66826" y="1697014"/>
            <a:ext cx="12119423" cy="3657115"/>
          </a:xfrm>
          <a:prstGeom prst="rect">
            <a:avLst/>
          </a:prstGeom>
        </p:spPr>
      </p:pic>
    </p:spTree>
    <p:extLst>
      <p:ext uri="{BB962C8B-B14F-4D97-AF65-F5344CB8AC3E}">
        <p14:creationId xmlns:p14="http://schemas.microsoft.com/office/powerpoint/2010/main" val="2127576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B719-86F9-6C32-FA1D-1B8FEC6BBCD4}"/>
            </a:ext>
          </a:extLst>
        </p:cNvPr>
        <p:cNvGrpSpPr/>
        <p:nvPr/>
      </p:nvGrpSpPr>
      <p:grpSpPr>
        <a:xfrm>
          <a:off x="0" y="0"/>
          <a:ext cx="0" cy="0"/>
          <a:chOff x="0" y="0"/>
          <a:chExt cx="0" cy="0"/>
        </a:xfrm>
      </p:grpSpPr>
      <p:pic>
        <p:nvPicPr>
          <p:cNvPr id="3" name="Picture 2" descr="A graph of different types of data&#10;&#10;Description automatically generated with medium confidence">
            <a:extLst>
              <a:ext uri="{FF2B5EF4-FFF2-40B4-BE49-F238E27FC236}">
                <a16:creationId xmlns:a16="http://schemas.microsoft.com/office/drawing/2014/main" id="{3AB80324-2389-94C4-B8D7-A0FB7AA44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080"/>
            <a:ext cx="12192000" cy="6781800"/>
          </a:xfrm>
          <a:prstGeom prst="rect">
            <a:avLst/>
          </a:prstGeom>
        </p:spPr>
      </p:pic>
    </p:spTree>
    <p:extLst>
      <p:ext uri="{BB962C8B-B14F-4D97-AF65-F5344CB8AC3E}">
        <p14:creationId xmlns:p14="http://schemas.microsoft.com/office/powerpoint/2010/main" val="1961733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A07054-F7A0-844F-8ECC-3E30E66257C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FC0821-DD14-7CB7-A402-9E2D65654B6B}"/>
              </a:ext>
            </a:extLst>
          </p:cNvPr>
          <p:cNvPicPr>
            <a:picLocks noChangeAspect="1"/>
          </p:cNvPicPr>
          <p:nvPr/>
        </p:nvPicPr>
        <p:blipFill>
          <a:blip r:embed="rId2"/>
          <a:srcRect t="2273" b="1250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14949-F360-7F57-F1B7-F6EF57A8FDD5}"/>
              </a:ext>
            </a:extLst>
          </p:cNvPr>
          <p:cNvSpPr>
            <a:spLocks noGrp="1"/>
          </p:cNvSpPr>
          <p:nvPr>
            <p:ph type="ctrTitle"/>
          </p:nvPr>
        </p:nvSpPr>
        <p:spPr>
          <a:xfrm>
            <a:off x="960438" y="1486894"/>
            <a:ext cx="10267950" cy="2684004"/>
          </a:xfrm>
        </p:spPr>
        <p:txBody>
          <a:bodyPr anchor="b">
            <a:normAutofit/>
          </a:bodyPr>
          <a:lstStyle/>
          <a:p>
            <a:r>
              <a:rPr lang="en-US">
                <a:solidFill>
                  <a:srgbClr val="FFFFFF"/>
                </a:solidFill>
              </a:rPr>
              <a:t>THANK YOU </a:t>
            </a:r>
          </a:p>
        </p:txBody>
      </p:sp>
      <p:sp>
        <p:nvSpPr>
          <p:cNvPr id="3" name="Subtitle 2">
            <a:extLst>
              <a:ext uri="{FF2B5EF4-FFF2-40B4-BE49-F238E27FC236}">
                <a16:creationId xmlns:a16="http://schemas.microsoft.com/office/drawing/2014/main" id="{4E544912-D4BC-6FEE-F21B-07C92A0B7E34}"/>
              </a:ext>
            </a:extLst>
          </p:cNvPr>
          <p:cNvSpPr>
            <a:spLocks noGrp="1"/>
          </p:cNvSpPr>
          <p:nvPr>
            <p:ph type="subTitle" idx="1"/>
          </p:nvPr>
        </p:nvSpPr>
        <p:spPr>
          <a:xfrm flipH="1">
            <a:off x="13508966" y="8287397"/>
            <a:ext cx="63260" cy="45719"/>
          </a:xfrm>
        </p:spPr>
        <p:txBody>
          <a:bodyPr anchor="t">
            <a:normAutofit fontScale="25000" lnSpcReduction="20000"/>
          </a:bodyPr>
          <a:lstStyle/>
          <a:p>
            <a:endParaRPr lang="en-US" dirty="0"/>
          </a:p>
        </p:txBody>
      </p:sp>
    </p:spTree>
    <p:extLst>
      <p:ext uri="{BB962C8B-B14F-4D97-AF65-F5344CB8AC3E}">
        <p14:creationId xmlns:p14="http://schemas.microsoft.com/office/powerpoint/2010/main" val="16591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nodePh="1">
                                  <p:stCondLst>
                                    <p:cond delay="2000"/>
                                  </p:stCondLst>
                                  <p:endCondLst>
                                    <p:cond evt="begin" delay="0">
                                      <p:tn val="8"/>
                                    </p:cond>
                                  </p:end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E548B-FE13-AA9D-0592-B37DBE7AC261}"/>
            </a:ext>
          </a:extLst>
        </p:cNvPr>
        <p:cNvGrpSpPr/>
        <p:nvPr/>
      </p:nvGrpSpPr>
      <p:grpSpPr>
        <a:xfrm>
          <a:off x="0" y="0"/>
          <a:ext cx="0" cy="0"/>
          <a:chOff x="0" y="0"/>
          <a:chExt cx="0" cy="0"/>
        </a:xfrm>
      </p:grpSpPr>
      <p:pic>
        <p:nvPicPr>
          <p:cNvPr id="3" name="Picture 2" descr="A group of graphs showing different types of data&#10;&#10;Description automatically generated">
            <a:extLst>
              <a:ext uri="{FF2B5EF4-FFF2-40B4-BE49-F238E27FC236}">
                <a16:creationId xmlns:a16="http://schemas.microsoft.com/office/drawing/2014/main" id="{2CD0F58D-05C4-0058-FF0A-A947318EA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130"/>
            <a:ext cx="12192000" cy="6583680"/>
          </a:xfrm>
          <a:prstGeom prst="rect">
            <a:avLst/>
          </a:prstGeom>
        </p:spPr>
      </p:pic>
    </p:spTree>
    <p:extLst>
      <p:ext uri="{BB962C8B-B14F-4D97-AF65-F5344CB8AC3E}">
        <p14:creationId xmlns:p14="http://schemas.microsoft.com/office/powerpoint/2010/main" val="68561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7B6E-9284-8AA4-F0BF-B45D544CD4E7}"/>
            </a:ext>
          </a:extLst>
        </p:cNvPr>
        <p:cNvGrpSpPr/>
        <p:nvPr/>
      </p:nvGrpSpPr>
      <p:grpSpPr>
        <a:xfrm>
          <a:off x="0" y="0"/>
          <a:ext cx="0" cy="0"/>
          <a:chOff x="0" y="0"/>
          <a:chExt cx="0" cy="0"/>
        </a:xfrm>
      </p:grpSpPr>
      <p:pic>
        <p:nvPicPr>
          <p:cNvPr id="3" name="Picture 2" descr="A group of blue graphs&#10;&#10;Description automatically generated with medium confidence">
            <a:extLst>
              <a:ext uri="{FF2B5EF4-FFF2-40B4-BE49-F238E27FC236}">
                <a16:creationId xmlns:a16="http://schemas.microsoft.com/office/drawing/2014/main" id="{73E3E513-BE44-3398-74B4-2C145096E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510"/>
            <a:ext cx="12192000" cy="6758940"/>
          </a:xfrm>
          <a:prstGeom prst="rect">
            <a:avLst/>
          </a:prstGeom>
        </p:spPr>
      </p:pic>
    </p:spTree>
    <p:extLst>
      <p:ext uri="{BB962C8B-B14F-4D97-AF65-F5344CB8AC3E}">
        <p14:creationId xmlns:p14="http://schemas.microsoft.com/office/powerpoint/2010/main" val="424100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B275E-AB81-B661-331E-5480B7A95A69}"/>
            </a:ext>
          </a:extLst>
        </p:cNvPr>
        <p:cNvGrpSpPr/>
        <p:nvPr/>
      </p:nvGrpSpPr>
      <p:grpSpPr>
        <a:xfrm>
          <a:off x="0" y="0"/>
          <a:ext cx="0" cy="0"/>
          <a:chOff x="0" y="0"/>
          <a:chExt cx="0" cy="0"/>
        </a:xfrm>
      </p:grpSpPr>
      <p:pic>
        <p:nvPicPr>
          <p:cNvPr id="3" name="Picture 2" descr="A graph of different types of data&#10;&#10;Description automatically generated with medium confidence">
            <a:extLst>
              <a:ext uri="{FF2B5EF4-FFF2-40B4-BE49-F238E27FC236}">
                <a16:creationId xmlns:a16="http://schemas.microsoft.com/office/drawing/2014/main" id="{AD3EF5CC-A5D5-789A-90D4-979AA3218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910"/>
            <a:ext cx="12192000" cy="6614160"/>
          </a:xfrm>
          <a:prstGeom prst="rect">
            <a:avLst/>
          </a:prstGeom>
        </p:spPr>
      </p:pic>
    </p:spTree>
    <p:extLst>
      <p:ext uri="{BB962C8B-B14F-4D97-AF65-F5344CB8AC3E}">
        <p14:creationId xmlns:p14="http://schemas.microsoft.com/office/powerpoint/2010/main" val="4075777073"/>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docProps/app.xml><?xml version="1.0" encoding="utf-8"?>
<Properties xmlns="http://schemas.openxmlformats.org/officeDocument/2006/extended-properties" xmlns:vt="http://schemas.openxmlformats.org/officeDocument/2006/docPropsVTypes">
  <TotalTime>903</TotalTime>
  <Words>739</Words>
  <Application>Microsoft Office PowerPoint</Application>
  <PresentationFormat>Widescreen</PresentationFormat>
  <Paragraphs>91</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Franklin Gothic Demi Cond</vt:lpstr>
      <vt:lpstr>Franklin Gothic Medium</vt:lpstr>
      <vt:lpstr>Menlo</vt:lpstr>
      <vt:lpstr>Wingdings</vt:lpstr>
      <vt:lpstr>JuxtaposeVTI</vt:lpstr>
      <vt:lpstr>Signal Processing </vt:lpstr>
      <vt:lpstr>PART-1 : Bird recognition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CORRELATION</vt:lpstr>
      <vt:lpstr>PowerPoint Presentation</vt:lpstr>
      <vt:lpstr>PowerPoint Presentation</vt:lpstr>
      <vt:lpstr>Part 2: Heart rate estimation TASK-1</vt:lpstr>
      <vt:lpstr>PowerPoint Presentation</vt:lpstr>
      <vt:lpstr>E1  difference  and it’s squared signal</vt:lpstr>
      <vt:lpstr>Smoothing the Signal</vt:lpstr>
      <vt:lpstr>PEAK DETECTION</vt:lpstr>
      <vt:lpstr>BPM</vt:lpstr>
      <vt:lpstr>Noise cancellation of e2 signal TASK-2</vt:lpstr>
      <vt:lpstr>PowerPoint Presentation</vt:lpstr>
      <vt:lpstr>BPM AVERAGE</vt:lpstr>
      <vt:lpstr>E3 SIGNAL NOISE CANCELLATION</vt:lpstr>
      <vt:lpstr>WHY THIS MEthod</vt:lpstr>
      <vt:lpstr>PowerPoint Presentation</vt:lpstr>
      <vt:lpstr>BPM AVERAGE</vt:lpstr>
      <vt:lpstr>Part 3: Loudness segmentation Task-1</vt:lpstr>
      <vt:lpstr>PROCESS</vt:lpstr>
      <vt:lpstr>Loudness Detection </vt:lpstr>
      <vt:lpstr>Segment Metrics Visualization</vt:lpstr>
      <vt:lpstr>Loud Segment Playback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TASK-2</vt:lpstr>
      <vt:lpstr>Data Preparation, Segmentation, and Loudness Metrics Calculation</vt:lpstr>
      <vt:lpstr>PowerPoint Presentation</vt:lpstr>
      <vt:lpstr>Playback of loud segments</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Eswar  kumar Anantha</dc:creator>
  <cp:lastModifiedBy>Grandhi Nitin Ram Sai</cp:lastModifiedBy>
  <cp:revision>6</cp:revision>
  <dcterms:created xsi:type="dcterms:W3CDTF">2024-12-01T09:12:32Z</dcterms:created>
  <dcterms:modified xsi:type="dcterms:W3CDTF">2025-01-16T12:15:47Z</dcterms:modified>
</cp:coreProperties>
</file>